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6" r:id="rId1"/>
  </p:sldMasterIdLst>
  <p:notesMasterIdLst>
    <p:notesMasterId r:id="rId17"/>
  </p:notesMasterIdLst>
  <p:sldIdLst>
    <p:sldId id="256" r:id="rId2"/>
    <p:sldId id="258" r:id="rId3"/>
    <p:sldId id="276" r:id="rId4"/>
    <p:sldId id="257" r:id="rId5"/>
    <p:sldId id="281" r:id="rId6"/>
    <p:sldId id="277" r:id="rId7"/>
    <p:sldId id="259" r:id="rId8"/>
    <p:sldId id="263" r:id="rId9"/>
    <p:sldId id="262" r:id="rId10"/>
    <p:sldId id="260" r:id="rId11"/>
    <p:sldId id="261" r:id="rId12"/>
    <p:sldId id="278" r:id="rId13"/>
    <p:sldId id="279" r:id="rId14"/>
    <p:sldId id="280"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1"/>
    <p:restoredTop sz="85714"/>
  </p:normalViewPr>
  <p:slideViewPr>
    <p:cSldViewPr snapToGrid="0">
      <p:cViewPr varScale="1">
        <p:scale>
          <a:sx n="109" d="100"/>
          <a:sy n="109" d="100"/>
        </p:scale>
        <p:origin x="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C1B732-DCC0-BF41-8E16-EBEE447002FF}" type="datetimeFigureOut">
              <a:rPr lang="en-US" smtClean="0"/>
              <a:t>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BC2E6-AEF1-6143-BED6-100ADBF9F226}" type="slidenum">
              <a:rPr lang="en-US" smtClean="0"/>
              <a:t>‹#›</a:t>
            </a:fld>
            <a:endParaRPr lang="en-US"/>
          </a:p>
        </p:txBody>
      </p:sp>
    </p:spTree>
    <p:extLst>
      <p:ext uri="{BB962C8B-B14F-4D97-AF65-F5344CB8AC3E}">
        <p14:creationId xmlns:p14="http://schemas.microsoft.com/office/powerpoint/2010/main" val="3602805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6BC2E6-AEF1-6143-BED6-100ADBF9F226}" type="slidenum">
              <a:rPr lang="en-US" smtClean="0"/>
              <a:t>1</a:t>
            </a:fld>
            <a:endParaRPr lang="en-US"/>
          </a:p>
        </p:txBody>
      </p:sp>
    </p:spTree>
    <p:extLst>
      <p:ext uri="{BB962C8B-B14F-4D97-AF65-F5344CB8AC3E}">
        <p14:creationId xmlns:p14="http://schemas.microsoft.com/office/powerpoint/2010/main" val="36630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go over this in too much detail because I know all of us here are very familiar with the changes that are occurring in the Arctic in regards to sea ice, but I liked this figure because it showed the thickness and extent changes that have occurred over the last 40 years. The left shows the sea ice age and extent in March 1985 and the right shows March 2021 (which shows the largest extent for the year). Typically, the oldest ice is the thickest with the exception of ridges between younger ice flows. These facts influenced my interest in</a:t>
            </a:r>
          </a:p>
        </p:txBody>
      </p:sp>
      <p:sp>
        <p:nvSpPr>
          <p:cNvPr id="4" name="Slide Number Placeholder 3"/>
          <p:cNvSpPr>
            <a:spLocks noGrp="1"/>
          </p:cNvSpPr>
          <p:nvPr>
            <p:ph type="sldNum" sz="quarter" idx="5"/>
          </p:nvPr>
        </p:nvSpPr>
        <p:spPr/>
        <p:txBody>
          <a:bodyPr/>
          <a:lstStyle/>
          <a:p>
            <a:fld id="{5B6BC2E6-AEF1-6143-BED6-100ADBF9F226}" type="slidenum">
              <a:rPr lang="en-US" smtClean="0"/>
              <a:t>2</a:t>
            </a:fld>
            <a:endParaRPr lang="en-US"/>
          </a:p>
        </p:txBody>
      </p:sp>
    </p:spTree>
    <p:extLst>
      <p:ext uri="{BB962C8B-B14F-4D97-AF65-F5344CB8AC3E}">
        <p14:creationId xmlns:p14="http://schemas.microsoft.com/office/powerpoint/2010/main" val="245670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B1491058-DD96-5B4E-2421-5831D6BABBF0}"/>
            </a:ext>
          </a:extLst>
        </p:cNvPr>
        <p:cNvGrpSpPr/>
        <p:nvPr/>
      </p:nvGrpSpPr>
      <p:grpSpPr>
        <a:xfrm>
          <a:off x="0" y="0"/>
          <a:ext cx="0" cy="0"/>
          <a:chOff x="0" y="0"/>
          <a:chExt cx="0" cy="0"/>
        </a:xfrm>
      </p:grpSpPr>
      <p:sp>
        <p:nvSpPr>
          <p:cNvPr id="106" name="Google Shape;106;ga26da62056_0_54:notes">
            <a:extLst>
              <a:ext uri="{FF2B5EF4-FFF2-40B4-BE49-F238E27FC236}">
                <a16:creationId xmlns:a16="http://schemas.microsoft.com/office/drawing/2014/main" id="{BEEBA2D7-3F08-0FEB-CD19-97C68E866C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26da62056_0_54:notes">
            <a:extLst>
              <a:ext uri="{FF2B5EF4-FFF2-40B4-BE49-F238E27FC236}">
                <a16:creationId xmlns:a16="http://schemas.microsoft.com/office/drawing/2014/main" id="{8D95BD32-752D-AB1E-EE88-A2C0E8285C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calculated ocean heat gain by summing the surface energy flux shown in the top equation, over time. All data was downloaded at sub-daily values and summed from April through August, which are the first month after the sea ice extent maximum and the last month before the sea ice extent minimum, respectively. All values are positive downward into the ocean column and are negative upwards to the atmosphere. So energy is positive downwards is energy stored in the ocean column. The net radiation calculation is listed in the bottom equation. The results that I will show uses these </a:t>
            </a:r>
            <a:r>
              <a:rPr lang="en" dirty="0" err="1"/>
              <a:t>calcuations</a:t>
            </a:r>
            <a:r>
              <a:rPr lang="en" dirty="0"/>
              <a:t>. </a:t>
            </a:r>
            <a:endParaRPr dirty="0"/>
          </a:p>
        </p:txBody>
      </p:sp>
    </p:spTree>
    <p:extLst>
      <p:ext uri="{BB962C8B-B14F-4D97-AF65-F5344CB8AC3E}">
        <p14:creationId xmlns:p14="http://schemas.microsoft.com/office/powerpoint/2010/main" val="14123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6BC2E6-AEF1-6143-BED6-100ADBF9F226}" type="slidenum">
              <a:rPr lang="en-US" smtClean="0"/>
              <a:t>6</a:t>
            </a:fld>
            <a:endParaRPr lang="en-US"/>
          </a:p>
        </p:txBody>
      </p:sp>
    </p:spTree>
    <p:extLst>
      <p:ext uri="{BB962C8B-B14F-4D97-AF65-F5344CB8AC3E}">
        <p14:creationId xmlns:p14="http://schemas.microsoft.com/office/powerpoint/2010/main" val="3383059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Arial" panose="020B0604020202020204" pitchFamily="34" charset="0"/>
                <a:cs typeface="Arial" panose="020B0604020202020204" pitchFamily="34" charset="0"/>
              </a:rPr>
              <a:t>top: </a:t>
            </a:r>
            <a:r>
              <a:rPr lang="en-US" sz="1200" dirty="0">
                <a:effectLst/>
                <a:latin typeface="Arial" panose="020B0604020202020204" pitchFamily="34" charset="0"/>
                <a:ea typeface="Times New Roman" panose="02020603050405020304" pitchFamily="18" charset="0"/>
                <a:cs typeface="Arial" panose="020B0604020202020204" pitchFamily="34" charset="0"/>
              </a:rPr>
              <a:t>Yearly ocean heat gain from the net surface heat flux from April to August 1979 to 2018 over sea ice across the Arctic Ocean from ERA5 (green), CFSR (purple), and MERRA-2 (orange).</a:t>
            </a:r>
            <a:r>
              <a:rPr lang="en-US" sz="1200" dirty="0">
                <a:effectLst/>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bottom: </a:t>
            </a:r>
            <a:r>
              <a:rPr lang="en-US" sz="1200" dirty="0">
                <a:effectLst/>
                <a:latin typeface="Arial" panose="020B0604020202020204" pitchFamily="34" charset="0"/>
                <a:ea typeface="Times New Roman" panose="02020603050405020304" pitchFamily="18" charset="0"/>
                <a:cs typeface="Arial" panose="020B0604020202020204" pitchFamily="34" charset="0"/>
              </a:rPr>
              <a:t>Yearly ocean heat gain from the net surface heat flux from April to August 1979 to 2018 over open water across the Arctic Ocean from ERA5 (green), CFSR (purple), and MERRA-2 (orange).</a:t>
            </a:r>
            <a:r>
              <a:rPr lang="en-US" sz="1200" dirty="0">
                <a:effectLst/>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B6BC2E6-AEF1-6143-BED6-100ADBF9F226}" type="slidenum">
              <a:rPr lang="en-US" smtClean="0"/>
              <a:t>7</a:t>
            </a:fld>
            <a:endParaRPr lang="en-US"/>
          </a:p>
        </p:txBody>
      </p:sp>
    </p:spTree>
    <p:extLst>
      <p:ext uri="{BB962C8B-B14F-4D97-AF65-F5344CB8AC3E}">
        <p14:creationId xmlns:p14="http://schemas.microsoft.com/office/powerpoint/2010/main" val="363329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0337E-F633-B324-F7D3-372741BB1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C8CC3-200A-90D4-AE2E-7F77A094C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E248D-CDE9-FE6B-C5FD-09C1BF2296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Average seasonal ocean heat gain from the net surface flux from April to August </a:t>
            </a:r>
            <a:r>
              <a:rPr lang="en-US" sz="1200" dirty="0">
                <a:effectLst/>
                <a:latin typeface="Arial" panose="020B0604020202020204" pitchFamily="34" charset="0"/>
                <a:ea typeface="Times New Roman" panose="02020603050405020304" pitchFamily="18" charset="0"/>
                <a:cs typeface="Arial" panose="020B0604020202020204" pitchFamily="34" charset="0"/>
              </a:rPr>
              <a:t>1979 to 2018 </a:t>
            </a:r>
            <a:r>
              <a:rPr lang="en-US" sz="1200" dirty="0">
                <a:latin typeface="Arial" panose="020B0604020202020204" pitchFamily="34" charset="0"/>
                <a:cs typeface="Arial" panose="020B0604020202020204" pitchFamily="34" charset="0"/>
              </a:rPr>
              <a:t>across the central Arctic Ocean and the marginal seas from ERA5 (blue), CFSR (green), and MERRA-2 (orange).</a:t>
            </a:r>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7A05D601-4A03-DE55-FA85-7C4283D9832E}"/>
              </a:ext>
            </a:extLst>
          </p:cNvPr>
          <p:cNvSpPr>
            <a:spLocks noGrp="1"/>
          </p:cNvSpPr>
          <p:nvPr>
            <p:ph type="sldNum" sz="quarter" idx="5"/>
          </p:nvPr>
        </p:nvSpPr>
        <p:spPr/>
        <p:txBody>
          <a:bodyPr/>
          <a:lstStyle/>
          <a:p>
            <a:fld id="{5B6BC2E6-AEF1-6143-BED6-100ADBF9F226}" type="slidenum">
              <a:rPr lang="en-US" smtClean="0"/>
              <a:t>8</a:t>
            </a:fld>
            <a:endParaRPr lang="en-US"/>
          </a:p>
        </p:txBody>
      </p:sp>
    </p:spTree>
    <p:extLst>
      <p:ext uri="{BB962C8B-B14F-4D97-AF65-F5344CB8AC3E}">
        <p14:creationId xmlns:p14="http://schemas.microsoft.com/office/powerpoint/2010/main" val="325398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Spatial distribution of seasonal ocean heat gain anomalies over sea ice from April to august in 1982,1996,2007, and 2012 from CFSR, ERA5, MERRA-2</a:t>
            </a:r>
          </a:p>
          <a:p>
            <a:endParaRPr lang="en-US" dirty="0"/>
          </a:p>
          <a:p>
            <a:r>
              <a:rPr lang="en-US" dirty="0"/>
              <a:t>Right: percent differences for the same times and models</a:t>
            </a:r>
          </a:p>
        </p:txBody>
      </p:sp>
      <p:sp>
        <p:nvSpPr>
          <p:cNvPr id="4" name="Slide Number Placeholder 3"/>
          <p:cNvSpPr>
            <a:spLocks noGrp="1"/>
          </p:cNvSpPr>
          <p:nvPr>
            <p:ph type="sldNum" sz="quarter" idx="5"/>
          </p:nvPr>
        </p:nvSpPr>
        <p:spPr/>
        <p:txBody>
          <a:bodyPr/>
          <a:lstStyle/>
          <a:p>
            <a:fld id="{5B6BC2E6-AEF1-6143-BED6-100ADBF9F226}" type="slidenum">
              <a:rPr lang="en-US" smtClean="0"/>
              <a:t>10</a:t>
            </a:fld>
            <a:endParaRPr lang="en-US"/>
          </a:p>
        </p:txBody>
      </p:sp>
    </p:spTree>
    <p:extLst>
      <p:ext uri="{BB962C8B-B14F-4D97-AF65-F5344CB8AC3E}">
        <p14:creationId xmlns:p14="http://schemas.microsoft.com/office/powerpoint/2010/main" val="58057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Left: Spatial distribution of seasonal ocean heat gain anomalies over open water from April to august in 1982,1996,2007, and 2012 from CFSR, ERA5, MERRA-2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Right: percent differences</a:t>
            </a:r>
          </a:p>
          <a:p>
            <a:endParaRPr lang="en-US" dirty="0"/>
          </a:p>
        </p:txBody>
      </p:sp>
      <p:sp>
        <p:nvSpPr>
          <p:cNvPr id="4" name="Slide Number Placeholder 3"/>
          <p:cNvSpPr>
            <a:spLocks noGrp="1"/>
          </p:cNvSpPr>
          <p:nvPr>
            <p:ph type="sldNum" sz="quarter" idx="5"/>
          </p:nvPr>
        </p:nvSpPr>
        <p:spPr/>
        <p:txBody>
          <a:bodyPr/>
          <a:lstStyle/>
          <a:p>
            <a:fld id="{5B6BC2E6-AEF1-6143-BED6-100ADBF9F226}" type="slidenum">
              <a:rPr lang="en-US" smtClean="0"/>
              <a:t>11</a:t>
            </a:fld>
            <a:endParaRPr lang="en-US"/>
          </a:p>
        </p:txBody>
      </p:sp>
    </p:spTree>
    <p:extLst>
      <p:ext uri="{BB962C8B-B14F-4D97-AF65-F5344CB8AC3E}">
        <p14:creationId xmlns:p14="http://schemas.microsoft.com/office/powerpoint/2010/main" val="3664734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c79fc7a96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ac79fc7a96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Thank you for your time! Now I will take questions!</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a:extLst>
              <a:ext uri="{FF2B5EF4-FFF2-40B4-BE49-F238E27FC236}">
                <a16:creationId xmlns:a16="http://schemas.microsoft.com/office/drawing/2014/main" id="{2D03A0B2-4A2F-D846-A5E6-FB7CB9A031F7}"/>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7F573F1D-73A7-FB41-BCAD-FC9AA7DEF4F5}"/>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1449AA12-8195-4182-A7AC-2E7E59DFBDAF}" type="datetimeFigureOut">
              <a:rPr lang="en-US" smtClean="0"/>
              <a:pPr algn="r"/>
              <a:t>2/6/24</a:t>
            </a:fld>
            <a:endParaRPr lang="en-US"/>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847699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53B0-59B2-4B39-93E0-DCFBB932C82A}"/>
              </a:ext>
            </a:extLst>
          </p:cNvPr>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18C5F7B-98AC-425B-80BD-6C6F3032D0CE}"/>
              </a:ext>
            </a:extLst>
          </p:cNvPr>
          <p:cNvSpPr>
            <a:spLocks noGrp="1"/>
          </p:cNvSpPr>
          <p:nvPr>
            <p:ph type="body" orient="vert" idx="1"/>
          </p:nvPr>
        </p:nvSpPr>
        <p:spPr>
          <a:xfrm>
            <a:off x="1587710" y="2160016"/>
            <a:ext cx="9525200" cy="3926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C88C2EE-2433-424A-878C-24514FF5D44F}"/>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5" name="Footer Placeholder 4">
            <a:extLst>
              <a:ext uri="{FF2B5EF4-FFF2-40B4-BE49-F238E27FC236}">
                <a16:creationId xmlns:a16="http://schemas.microsoft.com/office/drawing/2014/main" id="{1FFEFD20-ADE2-40F3-A071-6D1E97F8F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7D1D5-5E92-48E1-9475-EC122D3FE61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60FCF945-5CF3-5542-A36A-9CBB738E735E}"/>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7D61B-66C5-4341-8F2D-129A9E4D8283}"/>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051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7FBCF-6EDB-4883-92D4-612F4D1C5589}"/>
              </a:ext>
            </a:extLst>
          </p:cNvPr>
          <p:cNvSpPr>
            <a:spLocks noGrp="1"/>
          </p:cNvSpPr>
          <p:nvPr>
            <p:ph type="title" orient="vert"/>
          </p:nvPr>
        </p:nvSpPr>
        <p:spPr>
          <a:xfrm>
            <a:off x="8846380" y="565149"/>
            <a:ext cx="2266530" cy="5611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D2DF8-B588-416F-AA11-9F3A0DDE6765}"/>
              </a:ext>
            </a:extLst>
          </p:cNvPr>
          <p:cNvSpPr>
            <a:spLocks noGrp="1"/>
          </p:cNvSpPr>
          <p:nvPr>
            <p:ph type="body" orient="vert" idx="1"/>
          </p:nvPr>
        </p:nvSpPr>
        <p:spPr>
          <a:xfrm>
            <a:off x="1587710" y="565149"/>
            <a:ext cx="7088929" cy="5611813"/>
          </a:xfrm>
        </p:spPr>
        <p:txBody>
          <a:bodyPr vert="eaVert"/>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2F7B1D-405D-4EE7-9A23-3F21916C9503}"/>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5" name="Footer Placeholder 4">
            <a:extLst>
              <a:ext uri="{FF2B5EF4-FFF2-40B4-BE49-F238E27FC236}">
                <a16:creationId xmlns:a16="http://schemas.microsoft.com/office/drawing/2014/main" id="{D27B9304-686C-431A-8E7F-D9DD19F4D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A240B-DB2E-46ED-8AC6-744B2C1C70E3}"/>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2F275F2C-778B-864A-8379-6D0726B18FDC}"/>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0051C8-76B3-384B-BCF1-60BB80301FCD}"/>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337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296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51" name="Rectangle 50">
            <a:extLst>
              <a:ext uri="{FF2B5EF4-FFF2-40B4-BE49-F238E27FC236}">
                <a16:creationId xmlns:a16="http://schemas.microsoft.com/office/drawing/2014/main" id="{CCC95119-6D9D-3542-9E0E-4171B33DC9C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FC92F19-7317-314C-81B7-43B8B687F4E4}"/>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6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p:spPr>
        <p:txBody>
          <a:bodyPr/>
          <a:lstStyle/>
          <a:p>
            <a:endParaRPr lang="en-US"/>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9" name="Rectangle 8">
            <a:extLst>
              <a:ext uri="{FF2B5EF4-FFF2-40B4-BE49-F238E27FC236}">
                <a16:creationId xmlns:a16="http://schemas.microsoft.com/office/drawing/2014/main" id="{4AD199D5-C485-D449-9804-F755E0907B51}"/>
              </a:ext>
            </a:extLst>
          </p:cNvPr>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a:extLst>
              <a:ext uri="{FF2B5EF4-FFF2-40B4-BE49-F238E27FC236}">
                <a16:creationId xmlns:a16="http://schemas.microsoft.com/office/drawing/2014/main" id="{4290D1A7-C550-2540-86C9-EB0FB2EB2E71}"/>
              </a:ext>
            </a:extLst>
          </p:cNvPr>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23476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052659F6-6B3B-A545-A45F-FAD238210D47}"/>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0637F8-15DE-2240-8BF8-D6E57A337B1A}"/>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678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2" name="Rectangle 11">
            <a:extLst>
              <a:ext uri="{FF2B5EF4-FFF2-40B4-BE49-F238E27FC236}">
                <a16:creationId xmlns:a16="http://schemas.microsoft.com/office/drawing/2014/main" id="{2D1FA03E-7A83-AB41-BB4B-25B04946559A}"/>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702630-3C98-A142-9D04-1D852974DC2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4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8" name="Rectangle 7">
            <a:extLst>
              <a:ext uri="{FF2B5EF4-FFF2-40B4-BE49-F238E27FC236}">
                <a16:creationId xmlns:a16="http://schemas.microsoft.com/office/drawing/2014/main" id="{1DBA877B-B45A-BD48-8FC8-E752E7D7174F}"/>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F3343D-2AFA-B544-B40A-315F5EC680B6}"/>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35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7" name="Rectangle 6">
            <a:extLst>
              <a:ext uri="{FF2B5EF4-FFF2-40B4-BE49-F238E27FC236}">
                <a16:creationId xmlns:a16="http://schemas.microsoft.com/office/drawing/2014/main" id="{11C15DFD-AB97-AB43-A6C9-2808708C91B4}"/>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BA89-ECA6-2247-ABBB-3C67160202E9}"/>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4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DC1B6031-8ABE-F648-8E05-3D08D0D54B53}"/>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DABD855-35E6-BE4F-8B03-FD12DDB32E10}"/>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157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1449AA12-8195-4182-A7AC-2E7E59DFBDAF}" type="datetimeFigureOut">
              <a:rPr lang="en-US" smtClean="0"/>
              <a:t>2/6/24</a:t>
            </a:fld>
            <a:endParaRPr lang="en-US"/>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a:t>
            </a:fld>
            <a:endParaRPr lang="en-US"/>
          </a:p>
        </p:txBody>
      </p:sp>
      <p:sp>
        <p:nvSpPr>
          <p:cNvPr id="10" name="Rectangle 9">
            <a:extLst>
              <a:ext uri="{FF2B5EF4-FFF2-40B4-BE49-F238E27FC236}">
                <a16:creationId xmlns:a16="http://schemas.microsoft.com/office/drawing/2014/main" id="{920EAFF3-0A84-F84B-90E4-A596F00B3DC2}"/>
              </a:ext>
            </a:extLst>
          </p:cNvPr>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392559-3C15-B249-93C9-B0F7E9E5DDD8}"/>
              </a:ext>
            </a:extLst>
          </p:cNvPr>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034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ACD69-D2F4-4938-B590-C414049017E0}"/>
              </a:ext>
            </a:extLst>
          </p:cNvPr>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pPr/>
              <a:t>2/6/24</a:t>
            </a:fld>
            <a:endParaRPr lang="en-US"/>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1718459015"/>
      </p:ext>
    </p:extLst>
  </p:cSld>
  <p:clrMap bg1="dk1" tx1="lt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5" r:id="rId6"/>
    <p:sldLayoutId id="2147483770" r:id="rId7"/>
    <p:sldLayoutId id="2147483771" r:id="rId8"/>
    <p:sldLayoutId id="2147483772" r:id="rId9"/>
    <p:sldLayoutId id="2147483774" r:id="rId10"/>
    <p:sldLayoutId id="2147483773" r:id="rId11"/>
    <p:sldLayoutId id="2147483777" r:id="rId12"/>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8.xml"/><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BDF57E-A117-7E66-1149-D07458FF339A}"/>
              </a:ext>
            </a:extLst>
          </p:cNvPr>
          <p:cNvSpPr/>
          <p:nvPr/>
        </p:nvSpPr>
        <p:spPr>
          <a:xfrm>
            <a:off x="8360639" y="5632813"/>
            <a:ext cx="970934" cy="97259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5B0F748-7FA7-4DDF-89A3-7F1D8EE1F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03E872-C07A-4030-B584-D321D40CA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AB411-A694-A353-B444-D1EA20C06AF6}"/>
              </a:ext>
            </a:extLst>
          </p:cNvPr>
          <p:cNvSpPr>
            <a:spLocks noGrp="1"/>
          </p:cNvSpPr>
          <p:nvPr>
            <p:ph type="ctrTitle"/>
          </p:nvPr>
        </p:nvSpPr>
        <p:spPr>
          <a:xfrm>
            <a:off x="1777321" y="4086147"/>
            <a:ext cx="9677833" cy="1134452"/>
          </a:xfrm>
        </p:spPr>
        <p:txBody>
          <a:bodyPr anchor="ctr">
            <a:normAutofit/>
          </a:bodyPr>
          <a:lstStyle/>
          <a:p>
            <a:pPr algn="ctr">
              <a:lnSpc>
                <a:spcPct val="90000"/>
              </a:lnSpc>
            </a:pPr>
            <a:r>
              <a:rPr lang="en-US" sz="3800" dirty="0"/>
              <a:t>A Comparison of the Seasonal Ocean Heat Gain from Three </a:t>
            </a:r>
            <a:r>
              <a:rPr lang="en-US" sz="3800" dirty="0" err="1"/>
              <a:t>Reanalyses</a:t>
            </a:r>
            <a:endParaRPr lang="en-US" sz="3800" dirty="0"/>
          </a:p>
        </p:txBody>
      </p:sp>
      <p:sp>
        <p:nvSpPr>
          <p:cNvPr id="3" name="Subtitle 2">
            <a:extLst>
              <a:ext uri="{FF2B5EF4-FFF2-40B4-BE49-F238E27FC236}">
                <a16:creationId xmlns:a16="http://schemas.microsoft.com/office/drawing/2014/main" id="{854207B9-3049-65F6-5B70-9769E055A8D5}"/>
              </a:ext>
            </a:extLst>
          </p:cNvPr>
          <p:cNvSpPr>
            <a:spLocks noGrp="1"/>
          </p:cNvSpPr>
          <p:nvPr>
            <p:ph type="subTitle" idx="1"/>
          </p:nvPr>
        </p:nvSpPr>
        <p:spPr>
          <a:xfrm>
            <a:off x="1777321" y="5018893"/>
            <a:ext cx="9677834" cy="613921"/>
          </a:xfrm>
        </p:spPr>
        <p:txBody>
          <a:bodyPr>
            <a:normAutofit/>
          </a:bodyPr>
          <a:lstStyle/>
          <a:p>
            <a:pPr algn="ctr"/>
            <a:r>
              <a:rPr lang="en-US" dirty="0"/>
              <a:t>Meghan Helmberger &amp; Mark Serreze</a:t>
            </a:r>
          </a:p>
        </p:txBody>
      </p:sp>
      <p:pic>
        <p:nvPicPr>
          <p:cNvPr id="4" name="Picture 3" descr="A bright light shining through squares&#10;&#10;Description automatically generated">
            <a:extLst>
              <a:ext uri="{FF2B5EF4-FFF2-40B4-BE49-F238E27FC236}">
                <a16:creationId xmlns:a16="http://schemas.microsoft.com/office/drawing/2014/main" id="{E08299B2-1E00-37DF-BBB9-759903372229}"/>
              </a:ext>
            </a:extLst>
          </p:cNvPr>
          <p:cNvPicPr>
            <a:picLocks noChangeAspect="1"/>
          </p:cNvPicPr>
          <p:nvPr/>
        </p:nvPicPr>
        <p:blipFill rotWithShape="1">
          <a:blip r:embed="rId3"/>
          <a:srcRect t="5523" b="14972"/>
          <a:stretch/>
        </p:blipFill>
        <p:spPr>
          <a:xfrm>
            <a:off x="3737136" y="627797"/>
            <a:ext cx="5758206" cy="3238979"/>
          </a:xfrm>
          <a:prstGeom prst="rect">
            <a:avLst/>
          </a:prstGeom>
        </p:spPr>
      </p:pic>
      <p:pic>
        <p:nvPicPr>
          <p:cNvPr id="5" name="Picture 4">
            <a:extLst>
              <a:ext uri="{FF2B5EF4-FFF2-40B4-BE49-F238E27FC236}">
                <a16:creationId xmlns:a16="http://schemas.microsoft.com/office/drawing/2014/main" id="{25E5B467-F5DE-06B5-FD9B-55C9BF3CE0C6}"/>
              </a:ext>
            </a:extLst>
          </p:cNvPr>
          <p:cNvPicPr>
            <a:picLocks noChangeAspect="1"/>
          </p:cNvPicPr>
          <p:nvPr/>
        </p:nvPicPr>
        <p:blipFill>
          <a:blip r:embed="rId4"/>
          <a:stretch>
            <a:fillRect/>
          </a:stretch>
        </p:blipFill>
        <p:spPr>
          <a:xfrm>
            <a:off x="3737136" y="627796"/>
            <a:ext cx="5758206" cy="3251168"/>
          </a:xfrm>
          <a:prstGeom prst="rect">
            <a:avLst/>
          </a:prstGeom>
        </p:spPr>
      </p:pic>
      <p:pic>
        <p:nvPicPr>
          <p:cNvPr id="7" name="Picture 6">
            <a:extLst>
              <a:ext uri="{FF2B5EF4-FFF2-40B4-BE49-F238E27FC236}">
                <a16:creationId xmlns:a16="http://schemas.microsoft.com/office/drawing/2014/main" id="{B196AFAF-7880-9792-03FD-2BCA77BC4776}"/>
              </a:ext>
            </a:extLst>
          </p:cNvPr>
          <p:cNvPicPr>
            <a:picLocks noChangeAspect="1"/>
          </p:cNvPicPr>
          <p:nvPr/>
        </p:nvPicPr>
        <p:blipFill rotWithShape="1">
          <a:blip r:embed="rId5"/>
          <a:srcRect l="1706" t="1928" r="2458" b="2403"/>
          <a:stretch/>
        </p:blipFill>
        <p:spPr>
          <a:xfrm>
            <a:off x="7337906" y="5649587"/>
            <a:ext cx="963564" cy="955821"/>
          </a:xfrm>
          <a:prstGeom prst="rect">
            <a:avLst/>
          </a:prstGeom>
        </p:spPr>
      </p:pic>
      <p:pic>
        <p:nvPicPr>
          <p:cNvPr id="23" name="Picture 22" descr="cires_new_logo_large.tif">
            <a:extLst>
              <a:ext uri="{FF2B5EF4-FFF2-40B4-BE49-F238E27FC236}">
                <a16:creationId xmlns:a16="http://schemas.microsoft.com/office/drawing/2014/main" id="{8CB27C04-96DC-85CD-4C6D-C8F132FCB69B}"/>
              </a:ext>
            </a:extLst>
          </p:cNvPr>
          <p:cNvPicPr>
            <a:picLocks noChangeAspect="1"/>
          </p:cNvPicPr>
          <p:nvPr/>
        </p:nvPicPr>
        <p:blipFill>
          <a:blip r:embed="rId6"/>
          <a:srcRect/>
          <a:stretch>
            <a:fillRect/>
          </a:stretch>
        </p:blipFill>
        <p:spPr bwMode="auto">
          <a:xfrm>
            <a:off x="3976808" y="5653163"/>
            <a:ext cx="1875139" cy="955820"/>
          </a:xfrm>
          <a:prstGeom prst="rect">
            <a:avLst/>
          </a:prstGeom>
          <a:noFill/>
          <a:ln w="9525">
            <a:noFill/>
            <a:miter lim="800000"/>
            <a:headEnd/>
            <a:tailEnd/>
          </a:ln>
        </p:spPr>
      </p:pic>
      <p:pic>
        <p:nvPicPr>
          <p:cNvPr id="24" name="Picture 23" descr="Boulder one line_2.jpg">
            <a:extLst>
              <a:ext uri="{FF2B5EF4-FFF2-40B4-BE49-F238E27FC236}">
                <a16:creationId xmlns:a16="http://schemas.microsoft.com/office/drawing/2014/main" id="{E02B72C6-1305-14E9-3E79-05908A63E4B0}"/>
              </a:ext>
            </a:extLst>
          </p:cNvPr>
          <p:cNvPicPr>
            <a:picLocks noChangeAspect="1"/>
          </p:cNvPicPr>
          <p:nvPr/>
        </p:nvPicPr>
        <p:blipFill rotWithShape="1">
          <a:blip r:embed="rId7">
            <a:extLst>
              <a:ext uri="{28A0092B-C50C-407E-A947-70E740481C1C}">
                <a14:useLocalDpi xmlns:a14="http://schemas.microsoft.com/office/drawing/2010/main" val="0"/>
              </a:ext>
            </a:extLst>
          </a:blip>
          <a:srcRect t="-1" r="81324" b="-24608"/>
          <a:stretch/>
        </p:blipFill>
        <p:spPr>
          <a:xfrm>
            <a:off x="6015929" y="5683132"/>
            <a:ext cx="1133855" cy="1158095"/>
          </a:xfrm>
          <a:prstGeom prst="rect">
            <a:avLst/>
          </a:prstGeom>
        </p:spPr>
      </p:pic>
      <p:pic>
        <p:nvPicPr>
          <p:cNvPr id="6" name="Picture 5">
            <a:extLst>
              <a:ext uri="{FF2B5EF4-FFF2-40B4-BE49-F238E27FC236}">
                <a16:creationId xmlns:a16="http://schemas.microsoft.com/office/drawing/2014/main" id="{6CCB55F6-4DE1-8707-6F7A-F76B023B039E}"/>
              </a:ext>
            </a:extLst>
          </p:cNvPr>
          <p:cNvPicPr>
            <a:picLocks noChangeAspect="1"/>
          </p:cNvPicPr>
          <p:nvPr/>
        </p:nvPicPr>
        <p:blipFill>
          <a:blip r:embed="rId8"/>
          <a:stretch>
            <a:fillRect/>
          </a:stretch>
        </p:blipFill>
        <p:spPr>
          <a:xfrm>
            <a:off x="8442700" y="5626141"/>
            <a:ext cx="963565" cy="963565"/>
          </a:xfrm>
          <a:prstGeom prst="rect">
            <a:avLst/>
          </a:prstGeom>
        </p:spPr>
      </p:pic>
    </p:spTree>
    <p:extLst>
      <p:ext uri="{BB962C8B-B14F-4D97-AF65-F5344CB8AC3E}">
        <p14:creationId xmlns:p14="http://schemas.microsoft.com/office/powerpoint/2010/main" val="429161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471A-5E8E-3461-5F07-673F27A59BEA}"/>
              </a:ext>
            </a:extLst>
          </p:cNvPr>
          <p:cNvSpPr>
            <a:spLocks noGrp="1"/>
          </p:cNvSpPr>
          <p:nvPr>
            <p:ph type="title"/>
          </p:nvPr>
        </p:nvSpPr>
        <p:spPr>
          <a:xfrm>
            <a:off x="1214730" y="123880"/>
            <a:ext cx="10058859" cy="1801042"/>
          </a:xfrm>
        </p:spPr>
        <p:txBody>
          <a:bodyPr>
            <a:normAutofit fontScale="90000"/>
          </a:bodyPr>
          <a:lstStyle/>
          <a:p>
            <a:r>
              <a:rPr lang="en-US" dirty="0"/>
              <a:t>Spatial OHG differences in significant years show similar patterns between </a:t>
            </a:r>
            <a:r>
              <a:rPr lang="en-US" dirty="0" err="1"/>
              <a:t>reanalyses</a:t>
            </a:r>
            <a:r>
              <a:rPr lang="en-US" dirty="0"/>
              <a:t> over sea ice</a:t>
            </a:r>
          </a:p>
        </p:txBody>
      </p:sp>
      <p:grpSp>
        <p:nvGrpSpPr>
          <p:cNvPr id="59" name="Group 58">
            <a:extLst>
              <a:ext uri="{FF2B5EF4-FFF2-40B4-BE49-F238E27FC236}">
                <a16:creationId xmlns:a16="http://schemas.microsoft.com/office/drawing/2014/main" id="{7D0F1478-E510-6865-5D0F-3BA897463975}"/>
              </a:ext>
            </a:extLst>
          </p:cNvPr>
          <p:cNvGrpSpPr/>
          <p:nvPr/>
        </p:nvGrpSpPr>
        <p:grpSpPr>
          <a:xfrm>
            <a:off x="6129598" y="1896533"/>
            <a:ext cx="6007039" cy="4616913"/>
            <a:chOff x="6041026" y="2246945"/>
            <a:chExt cx="6007039" cy="4177710"/>
          </a:xfrm>
        </p:grpSpPr>
        <p:sp>
          <p:nvSpPr>
            <p:cNvPr id="34" name="Rectangle 33">
              <a:extLst>
                <a:ext uri="{FF2B5EF4-FFF2-40B4-BE49-F238E27FC236}">
                  <a16:creationId xmlns:a16="http://schemas.microsoft.com/office/drawing/2014/main" id="{C258841D-7B4F-EE71-2A47-BDB0F192AB0F}"/>
                </a:ext>
              </a:extLst>
            </p:cNvPr>
            <p:cNvSpPr/>
            <p:nvPr/>
          </p:nvSpPr>
          <p:spPr>
            <a:xfrm>
              <a:off x="6908800" y="2580774"/>
              <a:ext cx="5139265" cy="384388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DF962DD-1F10-B77C-1706-77EECC065A55}"/>
                </a:ext>
              </a:extLst>
            </p:cNvPr>
            <p:cNvGrpSpPr/>
            <p:nvPr/>
          </p:nvGrpSpPr>
          <p:grpSpPr>
            <a:xfrm>
              <a:off x="6041026" y="2246945"/>
              <a:ext cx="5932987" cy="4173047"/>
              <a:chOff x="1286271" y="159872"/>
              <a:chExt cx="10126909" cy="7110060"/>
            </a:xfrm>
          </p:grpSpPr>
          <p:grpSp>
            <p:nvGrpSpPr>
              <p:cNvPr id="14" name="Group 13">
                <a:extLst>
                  <a:ext uri="{FF2B5EF4-FFF2-40B4-BE49-F238E27FC236}">
                    <a16:creationId xmlns:a16="http://schemas.microsoft.com/office/drawing/2014/main" id="{6427AF99-1EF0-4B64-F4D0-9AE467D013CF}"/>
                  </a:ext>
                </a:extLst>
              </p:cNvPr>
              <p:cNvGrpSpPr/>
              <p:nvPr/>
            </p:nvGrpSpPr>
            <p:grpSpPr>
              <a:xfrm>
                <a:off x="2790177" y="159872"/>
                <a:ext cx="8623003" cy="7110060"/>
                <a:chOff x="1967072" y="-252061"/>
                <a:chExt cx="8623003" cy="7110061"/>
              </a:xfrm>
            </p:grpSpPr>
            <p:grpSp>
              <p:nvGrpSpPr>
                <p:cNvPr id="16" name="Group 15">
                  <a:extLst>
                    <a:ext uri="{FF2B5EF4-FFF2-40B4-BE49-F238E27FC236}">
                      <a16:creationId xmlns:a16="http://schemas.microsoft.com/office/drawing/2014/main" id="{3F002C1F-F209-66A6-40E0-CA4E4824FECA}"/>
                    </a:ext>
                  </a:extLst>
                </p:cNvPr>
                <p:cNvGrpSpPr/>
                <p:nvPr/>
              </p:nvGrpSpPr>
              <p:grpSpPr>
                <a:xfrm>
                  <a:off x="1967072" y="356091"/>
                  <a:ext cx="8623003" cy="6501909"/>
                  <a:chOff x="-21264" y="-18197"/>
                  <a:chExt cx="7823131" cy="5656719"/>
                </a:xfrm>
              </p:grpSpPr>
              <p:pic>
                <p:nvPicPr>
                  <p:cNvPr id="22" name="Google Shape;136;p23">
                    <a:extLst>
                      <a:ext uri="{FF2B5EF4-FFF2-40B4-BE49-F238E27FC236}">
                        <a16:creationId xmlns:a16="http://schemas.microsoft.com/office/drawing/2014/main" id="{1CDCB662-F0B9-B4B0-4B09-58F732D1868E}"/>
                      </a:ext>
                    </a:extLst>
                  </p:cNvPr>
                  <p:cNvPicPr preferRelativeResize="0"/>
                  <p:nvPr/>
                </p:nvPicPr>
                <p:blipFill rotWithShape="1">
                  <a:blip r:embed="rId3">
                    <a:alphaModFix/>
                  </a:blip>
                  <a:srcRect l="21747" t="10564" r="23515" b="8848"/>
                  <a:stretch/>
                </p:blipFill>
                <p:spPr>
                  <a:xfrm>
                    <a:off x="-21264" y="1895432"/>
                    <a:ext cx="1895430" cy="1868297"/>
                  </a:xfrm>
                  <a:prstGeom prst="rect">
                    <a:avLst/>
                  </a:prstGeom>
                  <a:noFill/>
                  <a:ln>
                    <a:noFill/>
                  </a:ln>
                </p:spPr>
              </p:pic>
              <p:pic>
                <p:nvPicPr>
                  <p:cNvPr id="23" name="Google Shape;137;p23">
                    <a:extLst>
                      <a:ext uri="{FF2B5EF4-FFF2-40B4-BE49-F238E27FC236}">
                        <a16:creationId xmlns:a16="http://schemas.microsoft.com/office/drawing/2014/main" id="{E1FACDEE-B7E5-8F8B-F095-12B5BEBB9FCB}"/>
                      </a:ext>
                    </a:extLst>
                  </p:cNvPr>
                  <p:cNvPicPr preferRelativeResize="0"/>
                  <p:nvPr/>
                </p:nvPicPr>
                <p:blipFill rotWithShape="1">
                  <a:blip r:embed="rId4">
                    <a:alphaModFix/>
                  </a:blip>
                  <a:srcRect l="22406" t="9676" r="23103" b="9417"/>
                  <a:stretch/>
                </p:blipFill>
                <p:spPr>
                  <a:xfrm>
                    <a:off x="1831634" y="1878929"/>
                    <a:ext cx="1874164" cy="1868297"/>
                  </a:xfrm>
                  <a:prstGeom prst="rect">
                    <a:avLst/>
                  </a:prstGeom>
                  <a:noFill/>
                  <a:ln>
                    <a:noFill/>
                  </a:ln>
                </p:spPr>
              </p:pic>
              <p:pic>
                <p:nvPicPr>
                  <p:cNvPr id="24" name="Google Shape;138;p23">
                    <a:extLst>
                      <a:ext uri="{FF2B5EF4-FFF2-40B4-BE49-F238E27FC236}">
                        <a16:creationId xmlns:a16="http://schemas.microsoft.com/office/drawing/2014/main" id="{393F3EEF-D608-9965-62B8-9976786C108B}"/>
                      </a:ext>
                    </a:extLst>
                  </p:cNvPr>
                  <p:cNvPicPr preferRelativeResize="0"/>
                  <p:nvPr/>
                </p:nvPicPr>
                <p:blipFill rotWithShape="1">
                  <a:blip r:embed="rId5">
                    <a:alphaModFix/>
                  </a:blip>
                  <a:srcRect l="22129" t="9417" r="23578" b="9950"/>
                  <a:stretch/>
                </p:blipFill>
                <p:spPr>
                  <a:xfrm>
                    <a:off x="3663269" y="1878929"/>
                    <a:ext cx="1895427" cy="1852900"/>
                  </a:xfrm>
                  <a:prstGeom prst="rect">
                    <a:avLst/>
                  </a:prstGeom>
                  <a:noFill/>
                  <a:ln>
                    <a:noFill/>
                  </a:ln>
                </p:spPr>
              </p:pic>
              <p:pic>
                <p:nvPicPr>
                  <p:cNvPr id="25" name="Google Shape;139;p23">
                    <a:extLst>
                      <a:ext uri="{FF2B5EF4-FFF2-40B4-BE49-F238E27FC236}">
                        <a16:creationId xmlns:a16="http://schemas.microsoft.com/office/drawing/2014/main" id="{C15A2250-8336-93D3-46BB-AD59F3202D38}"/>
                      </a:ext>
                    </a:extLst>
                  </p:cNvPr>
                  <p:cNvPicPr preferRelativeResize="0"/>
                  <p:nvPr/>
                </p:nvPicPr>
                <p:blipFill rotWithShape="1">
                  <a:blip r:embed="rId6">
                    <a:alphaModFix/>
                  </a:blip>
                  <a:srcRect l="22128" t="8290" r="10775" b="8473"/>
                  <a:stretch/>
                </p:blipFill>
                <p:spPr>
                  <a:xfrm>
                    <a:off x="5526799" y="1843916"/>
                    <a:ext cx="2245601" cy="1932493"/>
                  </a:xfrm>
                  <a:prstGeom prst="rect">
                    <a:avLst/>
                  </a:prstGeom>
                  <a:noFill/>
                  <a:ln>
                    <a:noFill/>
                  </a:ln>
                </p:spPr>
              </p:pic>
              <p:pic>
                <p:nvPicPr>
                  <p:cNvPr id="26" name="Google Shape;140;p23">
                    <a:extLst>
                      <a:ext uri="{FF2B5EF4-FFF2-40B4-BE49-F238E27FC236}">
                        <a16:creationId xmlns:a16="http://schemas.microsoft.com/office/drawing/2014/main" id="{79D3AAA1-1230-95EE-42D1-53CB76B03927}"/>
                      </a:ext>
                    </a:extLst>
                  </p:cNvPr>
                  <p:cNvPicPr preferRelativeResize="0"/>
                  <p:nvPr/>
                </p:nvPicPr>
                <p:blipFill rotWithShape="1">
                  <a:blip r:embed="rId7">
                    <a:alphaModFix/>
                  </a:blip>
                  <a:srcRect l="21158" t="8408" r="10236" b="7593"/>
                  <a:stretch/>
                </p:blipFill>
                <p:spPr>
                  <a:xfrm>
                    <a:off x="5505533" y="-18197"/>
                    <a:ext cx="2266867" cy="1932493"/>
                  </a:xfrm>
                  <a:prstGeom prst="rect">
                    <a:avLst/>
                  </a:prstGeom>
                  <a:noFill/>
                  <a:ln>
                    <a:noFill/>
                  </a:ln>
                </p:spPr>
              </p:pic>
              <p:pic>
                <p:nvPicPr>
                  <p:cNvPr id="27" name="Google Shape;141;p23">
                    <a:extLst>
                      <a:ext uri="{FF2B5EF4-FFF2-40B4-BE49-F238E27FC236}">
                        <a16:creationId xmlns:a16="http://schemas.microsoft.com/office/drawing/2014/main" id="{DE9D9FFF-C1E8-58AD-13FD-57BBE53F78B3}"/>
                      </a:ext>
                    </a:extLst>
                  </p:cNvPr>
                  <p:cNvPicPr preferRelativeResize="0"/>
                  <p:nvPr/>
                </p:nvPicPr>
                <p:blipFill rotWithShape="1">
                  <a:blip r:embed="rId8">
                    <a:alphaModFix/>
                  </a:blip>
                  <a:srcRect l="22015" t="9331" r="23369" b="9526"/>
                  <a:stretch/>
                </p:blipFill>
                <p:spPr>
                  <a:xfrm>
                    <a:off x="3663269" y="1"/>
                    <a:ext cx="1895430" cy="1868296"/>
                  </a:xfrm>
                  <a:prstGeom prst="rect">
                    <a:avLst/>
                  </a:prstGeom>
                  <a:noFill/>
                  <a:ln>
                    <a:noFill/>
                  </a:ln>
                </p:spPr>
              </p:pic>
              <p:pic>
                <p:nvPicPr>
                  <p:cNvPr id="28" name="Google Shape;142;p23">
                    <a:extLst>
                      <a:ext uri="{FF2B5EF4-FFF2-40B4-BE49-F238E27FC236}">
                        <a16:creationId xmlns:a16="http://schemas.microsoft.com/office/drawing/2014/main" id="{B48BE281-3F23-FCCF-38F4-BFB4AE93AD19}"/>
                      </a:ext>
                    </a:extLst>
                  </p:cNvPr>
                  <p:cNvPicPr preferRelativeResize="0"/>
                  <p:nvPr/>
                </p:nvPicPr>
                <p:blipFill rotWithShape="1">
                  <a:blip r:embed="rId9">
                    <a:alphaModFix/>
                  </a:blip>
                  <a:srcRect l="22422" t="10179" r="22914" b="9472"/>
                  <a:stretch/>
                </p:blipFill>
                <p:spPr>
                  <a:xfrm>
                    <a:off x="1852900" y="24153"/>
                    <a:ext cx="1852898" cy="1844143"/>
                  </a:xfrm>
                  <a:prstGeom prst="rect">
                    <a:avLst/>
                  </a:prstGeom>
                  <a:noFill/>
                  <a:ln>
                    <a:noFill/>
                  </a:ln>
                </p:spPr>
              </p:pic>
              <p:pic>
                <p:nvPicPr>
                  <p:cNvPr id="29" name="Google Shape;143;p23">
                    <a:extLst>
                      <a:ext uri="{FF2B5EF4-FFF2-40B4-BE49-F238E27FC236}">
                        <a16:creationId xmlns:a16="http://schemas.microsoft.com/office/drawing/2014/main" id="{4B517CF1-C174-EED6-281F-765FC84101CE}"/>
                      </a:ext>
                    </a:extLst>
                  </p:cNvPr>
                  <p:cNvPicPr preferRelativeResize="0"/>
                  <p:nvPr/>
                </p:nvPicPr>
                <p:blipFill rotWithShape="1">
                  <a:blip r:embed="rId10">
                    <a:alphaModFix/>
                  </a:blip>
                  <a:srcRect l="22219" t="9352" r="23796" b="9676"/>
                  <a:stretch/>
                </p:blipFill>
                <p:spPr>
                  <a:xfrm>
                    <a:off x="0" y="0"/>
                    <a:ext cx="1852900" cy="1852900"/>
                  </a:xfrm>
                  <a:prstGeom prst="rect">
                    <a:avLst/>
                  </a:prstGeom>
                  <a:noFill/>
                  <a:ln>
                    <a:noFill/>
                  </a:ln>
                </p:spPr>
              </p:pic>
              <p:pic>
                <p:nvPicPr>
                  <p:cNvPr id="30" name="Google Shape;144;p23">
                    <a:extLst>
                      <a:ext uri="{FF2B5EF4-FFF2-40B4-BE49-F238E27FC236}">
                        <a16:creationId xmlns:a16="http://schemas.microsoft.com/office/drawing/2014/main" id="{5B5108A6-89C6-E746-D0B4-855710FC9BD9}"/>
                      </a:ext>
                    </a:extLst>
                  </p:cNvPr>
                  <p:cNvPicPr preferRelativeResize="0"/>
                  <p:nvPr/>
                </p:nvPicPr>
                <p:blipFill rotWithShape="1">
                  <a:blip r:embed="rId11">
                    <a:alphaModFix/>
                  </a:blip>
                  <a:srcRect l="22864" t="9452" r="23401" b="10509"/>
                  <a:stretch/>
                </p:blipFill>
                <p:spPr>
                  <a:xfrm>
                    <a:off x="10635" y="3760895"/>
                    <a:ext cx="1874164" cy="1871527"/>
                  </a:xfrm>
                  <a:prstGeom prst="rect">
                    <a:avLst/>
                  </a:prstGeom>
                  <a:noFill/>
                  <a:ln>
                    <a:noFill/>
                  </a:ln>
                </p:spPr>
              </p:pic>
              <p:pic>
                <p:nvPicPr>
                  <p:cNvPr id="31" name="Google Shape;145;p23">
                    <a:extLst>
                      <a:ext uri="{FF2B5EF4-FFF2-40B4-BE49-F238E27FC236}">
                        <a16:creationId xmlns:a16="http://schemas.microsoft.com/office/drawing/2014/main" id="{520603EF-4EEA-578B-1168-04E27D9095C4}"/>
                      </a:ext>
                    </a:extLst>
                  </p:cNvPr>
                  <p:cNvPicPr preferRelativeResize="0"/>
                  <p:nvPr/>
                </p:nvPicPr>
                <p:blipFill rotWithShape="1">
                  <a:blip r:embed="rId12">
                    <a:alphaModFix/>
                  </a:blip>
                  <a:srcRect l="22392" t="9920" r="23907" b="10143"/>
                  <a:stretch/>
                </p:blipFill>
                <p:spPr>
                  <a:xfrm>
                    <a:off x="1831634" y="3769599"/>
                    <a:ext cx="1842268" cy="1862823"/>
                  </a:xfrm>
                  <a:prstGeom prst="rect">
                    <a:avLst/>
                  </a:prstGeom>
                  <a:noFill/>
                  <a:ln>
                    <a:noFill/>
                  </a:ln>
                </p:spPr>
              </p:pic>
              <p:pic>
                <p:nvPicPr>
                  <p:cNvPr id="32" name="Google Shape;146;p23">
                    <a:extLst>
                      <a:ext uri="{FF2B5EF4-FFF2-40B4-BE49-F238E27FC236}">
                        <a16:creationId xmlns:a16="http://schemas.microsoft.com/office/drawing/2014/main" id="{FA87C954-2377-4FF8-8D0A-9548FC151377}"/>
                      </a:ext>
                    </a:extLst>
                  </p:cNvPr>
                  <p:cNvPicPr preferRelativeResize="0"/>
                  <p:nvPr/>
                </p:nvPicPr>
                <p:blipFill rotWithShape="1">
                  <a:blip r:embed="rId13">
                    <a:alphaModFix/>
                  </a:blip>
                  <a:srcRect l="22509" t="10249" r="23666" b="10416"/>
                  <a:stretch/>
                </p:blipFill>
                <p:spPr>
                  <a:xfrm>
                    <a:off x="3668148" y="3779522"/>
                    <a:ext cx="1885667" cy="1852900"/>
                  </a:xfrm>
                  <a:prstGeom prst="rect">
                    <a:avLst/>
                  </a:prstGeom>
                  <a:noFill/>
                  <a:ln>
                    <a:noFill/>
                  </a:ln>
                </p:spPr>
              </p:pic>
              <p:pic>
                <p:nvPicPr>
                  <p:cNvPr id="33" name="Google Shape;147;p23">
                    <a:extLst>
                      <a:ext uri="{FF2B5EF4-FFF2-40B4-BE49-F238E27FC236}">
                        <a16:creationId xmlns:a16="http://schemas.microsoft.com/office/drawing/2014/main" id="{B6A5D564-B887-BF2F-5DA3-DA28E0D962E4}"/>
                      </a:ext>
                    </a:extLst>
                  </p:cNvPr>
                  <p:cNvPicPr preferRelativeResize="0"/>
                  <p:nvPr/>
                </p:nvPicPr>
                <p:blipFill rotWithShape="1">
                  <a:blip r:embed="rId14">
                    <a:alphaModFix/>
                  </a:blip>
                  <a:srcRect l="22246" t="8843" r="10603" b="9496"/>
                  <a:stretch/>
                </p:blipFill>
                <p:spPr>
                  <a:xfrm>
                    <a:off x="5537432" y="3744509"/>
                    <a:ext cx="2264435" cy="1894013"/>
                  </a:xfrm>
                  <a:prstGeom prst="rect">
                    <a:avLst/>
                  </a:prstGeom>
                  <a:noFill/>
                  <a:ln>
                    <a:noFill/>
                  </a:ln>
                </p:spPr>
              </p:pic>
            </p:grpSp>
            <p:grpSp>
              <p:nvGrpSpPr>
                <p:cNvPr id="17" name="Group 16">
                  <a:extLst>
                    <a:ext uri="{FF2B5EF4-FFF2-40B4-BE49-F238E27FC236}">
                      <a16:creationId xmlns:a16="http://schemas.microsoft.com/office/drawing/2014/main" id="{AFF6CF46-1255-923E-0791-0090E0597A3C}"/>
                    </a:ext>
                  </a:extLst>
                </p:cNvPr>
                <p:cNvGrpSpPr/>
                <p:nvPr/>
              </p:nvGrpSpPr>
              <p:grpSpPr>
                <a:xfrm>
                  <a:off x="2671527" y="-252061"/>
                  <a:ext cx="7291514" cy="692490"/>
                  <a:chOff x="2671527" y="-252061"/>
                  <a:chExt cx="7291514" cy="692490"/>
                </a:xfrm>
              </p:grpSpPr>
              <p:sp>
                <p:nvSpPr>
                  <p:cNvPr id="18" name="Google Shape;64;p14">
                    <a:extLst>
                      <a:ext uri="{FF2B5EF4-FFF2-40B4-BE49-F238E27FC236}">
                        <a16:creationId xmlns:a16="http://schemas.microsoft.com/office/drawing/2014/main" id="{73550F67-0D14-C3F0-A833-38A55ADEE1E9}"/>
                      </a:ext>
                    </a:extLst>
                  </p:cNvPr>
                  <p:cNvSpPr txBox="1"/>
                  <p:nvPr/>
                </p:nvSpPr>
                <p:spPr>
                  <a:xfrm>
                    <a:off x="2671527" y="-252061"/>
                    <a:ext cx="1148534" cy="68020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1982</a:t>
                    </a:r>
                    <a:endParaRPr sz="1400" dirty="0"/>
                  </a:p>
                </p:txBody>
              </p:sp>
              <p:sp>
                <p:nvSpPr>
                  <p:cNvPr id="19" name="Google Shape;66;p14">
                    <a:extLst>
                      <a:ext uri="{FF2B5EF4-FFF2-40B4-BE49-F238E27FC236}">
                        <a16:creationId xmlns:a16="http://schemas.microsoft.com/office/drawing/2014/main" id="{BB89B8CC-F67D-6831-D9A9-FD8E1C7B1753}"/>
                      </a:ext>
                    </a:extLst>
                  </p:cNvPr>
                  <p:cNvSpPr txBox="1"/>
                  <p:nvPr/>
                </p:nvSpPr>
                <p:spPr>
                  <a:xfrm>
                    <a:off x="4684710" y="-247115"/>
                    <a:ext cx="1148535" cy="6550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1996</a:t>
                    </a:r>
                    <a:endParaRPr sz="1400" dirty="0"/>
                  </a:p>
                </p:txBody>
              </p:sp>
              <p:sp>
                <p:nvSpPr>
                  <p:cNvPr id="20" name="Google Shape;68;p14">
                    <a:extLst>
                      <a:ext uri="{FF2B5EF4-FFF2-40B4-BE49-F238E27FC236}">
                        <a16:creationId xmlns:a16="http://schemas.microsoft.com/office/drawing/2014/main" id="{F3F1CB41-04E7-CCF1-32B3-A0EBAA82D222}"/>
                      </a:ext>
                    </a:extLst>
                  </p:cNvPr>
                  <p:cNvSpPr txBox="1"/>
                  <p:nvPr/>
                </p:nvSpPr>
                <p:spPr>
                  <a:xfrm>
                    <a:off x="6653448" y="-250244"/>
                    <a:ext cx="1319135" cy="6550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2007</a:t>
                    </a:r>
                    <a:endParaRPr sz="1400" dirty="0"/>
                  </a:p>
                </p:txBody>
              </p:sp>
              <p:sp>
                <p:nvSpPr>
                  <p:cNvPr id="21" name="Google Shape;70;p14">
                    <a:extLst>
                      <a:ext uri="{FF2B5EF4-FFF2-40B4-BE49-F238E27FC236}">
                        <a16:creationId xmlns:a16="http://schemas.microsoft.com/office/drawing/2014/main" id="{8C487981-DF5D-DF88-2D83-B45780B32DCD}"/>
                      </a:ext>
                    </a:extLst>
                  </p:cNvPr>
                  <p:cNvSpPr txBox="1"/>
                  <p:nvPr/>
                </p:nvSpPr>
                <p:spPr>
                  <a:xfrm>
                    <a:off x="8643906" y="-214584"/>
                    <a:ext cx="1319135" cy="65501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2012</a:t>
                    </a:r>
                  </a:p>
                </p:txBody>
              </p:sp>
            </p:grpSp>
          </p:grpSp>
          <p:sp>
            <p:nvSpPr>
              <p:cNvPr id="11" name="Google Shape;75;p14">
                <a:extLst>
                  <a:ext uri="{FF2B5EF4-FFF2-40B4-BE49-F238E27FC236}">
                    <a16:creationId xmlns:a16="http://schemas.microsoft.com/office/drawing/2014/main" id="{DE16951A-0879-D9FB-1B79-19631BD7E6EC}"/>
                  </a:ext>
                </a:extLst>
              </p:cNvPr>
              <p:cNvSpPr txBox="1"/>
              <p:nvPr/>
            </p:nvSpPr>
            <p:spPr>
              <a:xfrm>
                <a:off x="1437535" y="1549125"/>
                <a:ext cx="1630829" cy="8540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CFSR vs. ERA5</a:t>
                </a:r>
                <a:endParaRPr sz="1200" dirty="0"/>
              </a:p>
            </p:txBody>
          </p:sp>
          <p:sp>
            <p:nvSpPr>
              <p:cNvPr id="12" name="Google Shape;76;p14">
                <a:extLst>
                  <a:ext uri="{FF2B5EF4-FFF2-40B4-BE49-F238E27FC236}">
                    <a16:creationId xmlns:a16="http://schemas.microsoft.com/office/drawing/2014/main" id="{DAEBFF4B-E352-2EBD-4680-45EDA77D0F5B}"/>
                  </a:ext>
                </a:extLst>
              </p:cNvPr>
              <p:cNvSpPr txBox="1"/>
              <p:nvPr/>
            </p:nvSpPr>
            <p:spPr>
              <a:xfrm>
                <a:off x="1292883" y="3711725"/>
                <a:ext cx="2015519" cy="8540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CFSR vs. MERRA-2</a:t>
                </a:r>
                <a:endParaRPr sz="1200" dirty="0"/>
              </a:p>
            </p:txBody>
          </p:sp>
          <p:sp>
            <p:nvSpPr>
              <p:cNvPr id="13" name="Google Shape;77;p14">
                <a:extLst>
                  <a:ext uri="{FF2B5EF4-FFF2-40B4-BE49-F238E27FC236}">
                    <a16:creationId xmlns:a16="http://schemas.microsoft.com/office/drawing/2014/main" id="{5754D366-29D1-DF05-5DCF-A5FF13D86905}"/>
                  </a:ext>
                </a:extLst>
              </p:cNvPr>
              <p:cNvSpPr txBox="1"/>
              <p:nvPr/>
            </p:nvSpPr>
            <p:spPr>
              <a:xfrm>
                <a:off x="1286271" y="5961527"/>
                <a:ext cx="1955150" cy="8540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ERA5 vs. MERRA-2</a:t>
                </a:r>
                <a:endParaRPr sz="1200" dirty="0"/>
              </a:p>
            </p:txBody>
          </p:sp>
        </p:grpSp>
      </p:grpSp>
      <p:grpSp>
        <p:nvGrpSpPr>
          <p:cNvPr id="61" name="Group 60">
            <a:extLst>
              <a:ext uri="{FF2B5EF4-FFF2-40B4-BE49-F238E27FC236}">
                <a16:creationId xmlns:a16="http://schemas.microsoft.com/office/drawing/2014/main" id="{F8FB9E37-3FE9-BE1B-7440-819647BFE801}"/>
              </a:ext>
            </a:extLst>
          </p:cNvPr>
          <p:cNvGrpSpPr/>
          <p:nvPr/>
        </p:nvGrpSpPr>
        <p:grpSpPr>
          <a:xfrm>
            <a:off x="83493" y="1896533"/>
            <a:ext cx="5978618" cy="4656667"/>
            <a:chOff x="83493" y="2311349"/>
            <a:chExt cx="5978618" cy="4241851"/>
          </a:xfrm>
        </p:grpSpPr>
        <p:sp>
          <p:nvSpPr>
            <p:cNvPr id="60" name="Rectangle 59">
              <a:extLst>
                <a:ext uri="{FF2B5EF4-FFF2-40B4-BE49-F238E27FC236}">
                  <a16:creationId xmlns:a16="http://schemas.microsoft.com/office/drawing/2014/main" id="{56395298-A9F8-1B20-D814-BA3AD18E7B18}"/>
                </a:ext>
              </a:extLst>
            </p:cNvPr>
            <p:cNvSpPr/>
            <p:nvPr/>
          </p:nvSpPr>
          <p:spPr>
            <a:xfrm>
              <a:off x="914400" y="2683622"/>
              <a:ext cx="5147711" cy="386957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1392C2C-370D-C478-5508-1AD6CAF357BC}"/>
                </a:ext>
              </a:extLst>
            </p:cNvPr>
            <p:cNvGrpSpPr/>
            <p:nvPr/>
          </p:nvGrpSpPr>
          <p:grpSpPr>
            <a:xfrm>
              <a:off x="83493" y="2311349"/>
              <a:ext cx="5972094" cy="4182259"/>
              <a:chOff x="697065" y="-276969"/>
              <a:chExt cx="10601800" cy="7134969"/>
            </a:xfrm>
          </p:grpSpPr>
          <p:pic>
            <p:nvPicPr>
              <p:cNvPr id="40" name="Google Shape;59;p14">
                <a:extLst>
                  <a:ext uri="{FF2B5EF4-FFF2-40B4-BE49-F238E27FC236}">
                    <a16:creationId xmlns:a16="http://schemas.microsoft.com/office/drawing/2014/main" id="{2ADF3ADF-541F-EF77-01AB-39A83BDA65B1}"/>
                  </a:ext>
                </a:extLst>
              </p:cNvPr>
              <p:cNvPicPr preferRelativeResize="0"/>
              <p:nvPr/>
            </p:nvPicPr>
            <p:blipFill rotWithShape="1">
              <a:blip r:embed="rId15">
                <a:alphaModFix/>
              </a:blip>
              <a:srcRect r="20804"/>
              <a:stretch/>
            </p:blipFill>
            <p:spPr>
              <a:xfrm>
                <a:off x="2218644" y="4686396"/>
                <a:ext cx="2175526" cy="2171604"/>
              </a:xfrm>
              <a:prstGeom prst="rect">
                <a:avLst/>
              </a:prstGeom>
              <a:noFill/>
              <a:ln>
                <a:noFill/>
              </a:ln>
            </p:spPr>
          </p:pic>
          <p:pic>
            <p:nvPicPr>
              <p:cNvPr id="41" name="Google Shape;61;p14">
                <a:extLst>
                  <a:ext uri="{FF2B5EF4-FFF2-40B4-BE49-F238E27FC236}">
                    <a16:creationId xmlns:a16="http://schemas.microsoft.com/office/drawing/2014/main" id="{A3A4CE3F-CFDF-ABCD-5A57-8EE21AD732C1}"/>
                  </a:ext>
                </a:extLst>
              </p:cNvPr>
              <p:cNvPicPr preferRelativeResize="0"/>
              <p:nvPr/>
            </p:nvPicPr>
            <p:blipFill rotWithShape="1">
              <a:blip r:embed="rId16">
                <a:alphaModFix/>
              </a:blip>
              <a:srcRect r="20804"/>
              <a:stretch/>
            </p:blipFill>
            <p:spPr>
              <a:xfrm>
                <a:off x="6569695" y="4685461"/>
                <a:ext cx="2175526" cy="2171606"/>
              </a:xfrm>
              <a:prstGeom prst="rect">
                <a:avLst/>
              </a:prstGeom>
              <a:noFill/>
              <a:ln>
                <a:noFill/>
              </a:ln>
            </p:spPr>
          </p:pic>
          <p:pic>
            <p:nvPicPr>
              <p:cNvPr id="42" name="Google Shape;62;p14">
                <a:extLst>
                  <a:ext uri="{FF2B5EF4-FFF2-40B4-BE49-F238E27FC236}">
                    <a16:creationId xmlns:a16="http://schemas.microsoft.com/office/drawing/2014/main" id="{E8EBAF9A-7BB0-3852-F5C8-C695BCBB43DB}"/>
                  </a:ext>
                </a:extLst>
              </p:cNvPr>
              <p:cNvPicPr preferRelativeResize="0"/>
              <p:nvPr/>
            </p:nvPicPr>
            <p:blipFill>
              <a:blip r:embed="rId17">
                <a:alphaModFix/>
              </a:blip>
              <a:stretch>
                <a:fillRect/>
              </a:stretch>
            </p:blipFill>
            <p:spPr>
              <a:xfrm>
                <a:off x="8745221" y="4711782"/>
                <a:ext cx="2553644" cy="2145283"/>
              </a:xfrm>
              <a:prstGeom prst="rect">
                <a:avLst/>
              </a:prstGeom>
              <a:noFill/>
              <a:ln>
                <a:noFill/>
              </a:ln>
            </p:spPr>
          </p:pic>
          <p:pic>
            <p:nvPicPr>
              <p:cNvPr id="43" name="Google Shape;63;p14">
                <a:extLst>
                  <a:ext uri="{FF2B5EF4-FFF2-40B4-BE49-F238E27FC236}">
                    <a16:creationId xmlns:a16="http://schemas.microsoft.com/office/drawing/2014/main" id="{FF48D7BE-0116-8785-5AA8-3C5F042D66D8}"/>
                  </a:ext>
                </a:extLst>
              </p:cNvPr>
              <p:cNvPicPr preferRelativeResize="0"/>
              <p:nvPr/>
            </p:nvPicPr>
            <p:blipFill rotWithShape="1">
              <a:blip r:embed="rId18">
                <a:alphaModFix/>
              </a:blip>
              <a:srcRect r="20886"/>
              <a:stretch/>
            </p:blipFill>
            <p:spPr>
              <a:xfrm>
                <a:off x="2218640" y="2570298"/>
                <a:ext cx="2178523" cy="2171607"/>
              </a:xfrm>
              <a:prstGeom prst="rect">
                <a:avLst/>
              </a:prstGeom>
              <a:noFill/>
              <a:ln>
                <a:noFill/>
              </a:ln>
            </p:spPr>
          </p:pic>
          <p:sp>
            <p:nvSpPr>
              <p:cNvPr id="44" name="Google Shape;64;p14">
                <a:extLst>
                  <a:ext uri="{FF2B5EF4-FFF2-40B4-BE49-F238E27FC236}">
                    <a16:creationId xmlns:a16="http://schemas.microsoft.com/office/drawing/2014/main" id="{B3FDA085-CF36-5F06-6FD6-22ACE9D3FBA7}"/>
                  </a:ext>
                </a:extLst>
              </p:cNvPr>
              <p:cNvSpPr txBox="1"/>
              <p:nvPr/>
            </p:nvSpPr>
            <p:spPr>
              <a:xfrm>
                <a:off x="2854882" y="-216708"/>
                <a:ext cx="1841842" cy="68253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1982</a:t>
                </a:r>
                <a:endParaRPr sz="1400" dirty="0"/>
              </a:p>
            </p:txBody>
          </p:sp>
          <p:pic>
            <p:nvPicPr>
              <p:cNvPr id="45" name="Google Shape;65;p14">
                <a:extLst>
                  <a:ext uri="{FF2B5EF4-FFF2-40B4-BE49-F238E27FC236}">
                    <a16:creationId xmlns:a16="http://schemas.microsoft.com/office/drawing/2014/main" id="{18C4E09E-BCED-3DF6-25AF-6F257290D068}"/>
                  </a:ext>
                </a:extLst>
              </p:cNvPr>
              <p:cNvPicPr preferRelativeResize="0"/>
              <p:nvPr/>
            </p:nvPicPr>
            <p:blipFill rotWithShape="1">
              <a:blip r:embed="rId19">
                <a:alphaModFix/>
              </a:blip>
              <a:srcRect r="21222"/>
              <a:stretch/>
            </p:blipFill>
            <p:spPr>
              <a:xfrm>
                <a:off x="4394166" y="2558149"/>
                <a:ext cx="2175527" cy="2183755"/>
              </a:xfrm>
              <a:prstGeom prst="rect">
                <a:avLst/>
              </a:prstGeom>
              <a:noFill/>
              <a:ln>
                <a:noFill/>
              </a:ln>
            </p:spPr>
          </p:pic>
          <p:sp>
            <p:nvSpPr>
              <p:cNvPr id="46" name="Google Shape;66;p14">
                <a:extLst>
                  <a:ext uri="{FF2B5EF4-FFF2-40B4-BE49-F238E27FC236}">
                    <a16:creationId xmlns:a16="http://schemas.microsoft.com/office/drawing/2014/main" id="{8741F57C-1122-11E7-D67A-5319107EE360}"/>
                  </a:ext>
                </a:extLst>
              </p:cNvPr>
              <p:cNvSpPr txBox="1"/>
              <p:nvPr/>
            </p:nvSpPr>
            <p:spPr>
              <a:xfrm>
                <a:off x="5034327" y="-225026"/>
                <a:ext cx="1659845" cy="68253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1996</a:t>
                </a:r>
                <a:endParaRPr sz="1400" dirty="0"/>
              </a:p>
            </p:txBody>
          </p:sp>
          <p:pic>
            <p:nvPicPr>
              <p:cNvPr id="47" name="Google Shape;67;p14">
                <a:extLst>
                  <a:ext uri="{FF2B5EF4-FFF2-40B4-BE49-F238E27FC236}">
                    <a16:creationId xmlns:a16="http://schemas.microsoft.com/office/drawing/2014/main" id="{34F5E92A-1A87-A7BD-1C1C-DF9EF0C9B71B}"/>
                  </a:ext>
                </a:extLst>
              </p:cNvPr>
              <p:cNvPicPr preferRelativeResize="0"/>
              <p:nvPr/>
            </p:nvPicPr>
            <p:blipFill rotWithShape="1">
              <a:blip r:embed="rId20">
                <a:alphaModFix/>
              </a:blip>
              <a:srcRect r="21537"/>
              <a:stretch/>
            </p:blipFill>
            <p:spPr>
              <a:xfrm>
                <a:off x="6569696" y="2558149"/>
                <a:ext cx="2175526" cy="2183756"/>
              </a:xfrm>
              <a:prstGeom prst="rect">
                <a:avLst/>
              </a:prstGeom>
              <a:noFill/>
              <a:ln>
                <a:noFill/>
              </a:ln>
            </p:spPr>
          </p:pic>
          <p:sp>
            <p:nvSpPr>
              <p:cNvPr id="48" name="Google Shape;68;p14">
                <a:extLst>
                  <a:ext uri="{FF2B5EF4-FFF2-40B4-BE49-F238E27FC236}">
                    <a16:creationId xmlns:a16="http://schemas.microsoft.com/office/drawing/2014/main" id="{6C5BC20D-7180-9EDC-E39C-3944157B0AFD}"/>
                  </a:ext>
                </a:extLst>
              </p:cNvPr>
              <p:cNvSpPr txBox="1"/>
              <p:nvPr/>
            </p:nvSpPr>
            <p:spPr>
              <a:xfrm>
                <a:off x="7024418" y="-223308"/>
                <a:ext cx="1958256" cy="68253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2007</a:t>
                </a:r>
                <a:endParaRPr sz="1400" dirty="0"/>
              </a:p>
            </p:txBody>
          </p:sp>
          <p:pic>
            <p:nvPicPr>
              <p:cNvPr id="49" name="Google Shape;69;p14">
                <a:extLst>
                  <a:ext uri="{FF2B5EF4-FFF2-40B4-BE49-F238E27FC236}">
                    <a16:creationId xmlns:a16="http://schemas.microsoft.com/office/drawing/2014/main" id="{97398CFF-EBF6-3FFF-B4A8-8609FAEF9B61}"/>
                  </a:ext>
                </a:extLst>
              </p:cNvPr>
              <p:cNvPicPr preferRelativeResize="0"/>
              <p:nvPr/>
            </p:nvPicPr>
            <p:blipFill>
              <a:blip r:embed="rId21">
                <a:alphaModFix/>
              </a:blip>
              <a:stretch>
                <a:fillRect/>
              </a:stretch>
            </p:blipFill>
            <p:spPr>
              <a:xfrm>
                <a:off x="8745221" y="2570951"/>
                <a:ext cx="2553644" cy="2170953"/>
              </a:xfrm>
              <a:prstGeom prst="rect">
                <a:avLst/>
              </a:prstGeom>
              <a:noFill/>
              <a:ln>
                <a:noFill/>
              </a:ln>
            </p:spPr>
          </p:pic>
          <p:sp>
            <p:nvSpPr>
              <p:cNvPr id="50" name="Google Shape;70;p14">
                <a:extLst>
                  <a:ext uri="{FF2B5EF4-FFF2-40B4-BE49-F238E27FC236}">
                    <a16:creationId xmlns:a16="http://schemas.microsoft.com/office/drawing/2014/main" id="{CE5A07DD-AC33-E9A5-C41A-76278294BCC1}"/>
                  </a:ext>
                </a:extLst>
              </p:cNvPr>
              <p:cNvSpPr txBox="1"/>
              <p:nvPr/>
            </p:nvSpPr>
            <p:spPr>
              <a:xfrm>
                <a:off x="9282492" y="-276969"/>
                <a:ext cx="1525895" cy="68253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2012</a:t>
                </a:r>
              </a:p>
            </p:txBody>
          </p:sp>
          <p:pic>
            <p:nvPicPr>
              <p:cNvPr id="51" name="Google Shape;71;p14">
                <a:extLst>
                  <a:ext uri="{FF2B5EF4-FFF2-40B4-BE49-F238E27FC236}">
                    <a16:creationId xmlns:a16="http://schemas.microsoft.com/office/drawing/2014/main" id="{5DB9EDB6-D8D1-6248-05C8-750E0F8FC1C5}"/>
                  </a:ext>
                </a:extLst>
              </p:cNvPr>
              <p:cNvPicPr preferRelativeResize="0"/>
              <p:nvPr/>
            </p:nvPicPr>
            <p:blipFill rotWithShape="1">
              <a:blip r:embed="rId22">
                <a:alphaModFix/>
              </a:blip>
              <a:srcRect r="21266"/>
              <a:stretch/>
            </p:blipFill>
            <p:spPr>
              <a:xfrm>
                <a:off x="2233007" y="358132"/>
                <a:ext cx="2163498" cy="2266799"/>
              </a:xfrm>
              <a:prstGeom prst="rect">
                <a:avLst/>
              </a:prstGeom>
              <a:noFill/>
              <a:ln>
                <a:noFill/>
              </a:ln>
            </p:spPr>
          </p:pic>
          <p:pic>
            <p:nvPicPr>
              <p:cNvPr id="52" name="Google Shape;72;p14">
                <a:extLst>
                  <a:ext uri="{FF2B5EF4-FFF2-40B4-BE49-F238E27FC236}">
                    <a16:creationId xmlns:a16="http://schemas.microsoft.com/office/drawing/2014/main" id="{976421B3-A432-DAB5-1A30-8B2B12002623}"/>
                  </a:ext>
                </a:extLst>
              </p:cNvPr>
              <p:cNvPicPr preferRelativeResize="0"/>
              <p:nvPr/>
            </p:nvPicPr>
            <p:blipFill rotWithShape="1">
              <a:blip r:embed="rId23">
                <a:alphaModFix/>
              </a:blip>
              <a:srcRect r="20879"/>
              <a:stretch/>
            </p:blipFill>
            <p:spPr>
              <a:xfrm>
                <a:off x="4394166" y="370137"/>
                <a:ext cx="2189896" cy="2254651"/>
              </a:xfrm>
              <a:prstGeom prst="rect">
                <a:avLst/>
              </a:prstGeom>
              <a:noFill/>
              <a:ln>
                <a:noFill/>
              </a:ln>
            </p:spPr>
          </p:pic>
          <p:pic>
            <p:nvPicPr>
              <p:cNvPr id="53" name="Google Shape;73;p14">
                <a:extLst>
                  <a:ext uri="{FF2B5EF4-FFF2-40B4-BE49-F238E27FC236}">
                    <a16:creationId xmlns:a16="http://schemas.microsoft.com/office/drawing/2014/main" id="{E1D11B8C-1128-18CD-B9BF-AE27B73FC767}"/>
                  </a:ext>
                </a:extLst>
              </p:cNvPr>
              <p:cNvPicPr preferRelativeResize="0"/>
              <p:nvPr/>
            </p:nvPicPr>
            <p:blipFill rotWithShape="1">
              <a:blip r:embed="rId24">
                <a:alphaModFix/>
              </a:blip>
              <a:srcRect r="21129"/>
              <a:stretch/>
            </p:blipFill>
            <p:spPr>
              <a:xfrm>
                <a:off x="6566689" y="371071"/>
                <a:ext cx="2178523" cy="2229203"/>
              </a:xfrm>
              <a:prstGeom prst="rect">
                <a:avLst/>
              </a:prstGeom>
              <a:noFill/>
              <a:ln>
                <a:noFill/>
              </a:ln>
            </p:spPr>
          </p:pic>
          <p:pic>
            <p:nvPicPr>
              <p:cNvPr id="54" name="Google Shape;74;p14">
                <a:extLst>
                  <a:ext uri="{FF2B5EF4-FFF2-40B4-BE49-F238E27FC236}">
                    <a16:creationId xmlns:a16="http://schemas.microsoft.com/office/drawing/2014/main" id="{D793E283-4B3A-F346-5EC6-B95DF9EE8395}"/>
                  </a:ext>
                </a:extLst>
              </p:cNvPr>
              <p:cNvPicPr preferRelativeResize="0"/>
              <p:nvPr/>
            </p:nvPicPr>
            <p:blipFill rotWithShape="1">
              <a:blip r:embed="rId25">
                <a:alphaModFix/>
              </a:blip>
              <a:srcRect l="-1" r="-584"/>
              <a:stretch/>
            </p:blipFill>
            <p:spPr>
              <a:xfrm>
                <a:off x="8745215" y="371072"/>
                <a:ext cx="2553650" cy="2225549"/>
              </a:xfrm>
              <a:prstGeom prst="rect">
                <a:avLst/>
              </a:prstGeom>
              <a:noFill/>
              <a:ln>
                <a:noFill/>
              </a:ln>
            </p:spPr>
          </p:pic>
          <p:sp>
            <p:nvSpPr>
              <p:cNvPr id="55" name="Google Shape;75;p14">
                <a:extLst>
                  <a:ext uri="{FF2B5EF4-FFF2-40B4-BE49-F238E27FC236}">
                    <a16:creationId xmlns:a16="http://schemas.microsoft.com/office/drawing/2014/main" id="{E8089F5E-4FF9-32D3-9EBB-6474FD554E6D}"/>
                  </a:ext>
                </a:extLst>
              </p:cNvPr>
              <p:cNvSpPr txBox="1"/>
              <p:nvPr/>
            </p:nvSpPr>
            <p:spPr>
              <a:xfrm>
                <a:off x="1036740" y="1212487"/>
                <a:ext cx="1375445" cy="5739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CFSR</a:t>
                </a:r>
                <a:endParaRPr sz="1400" dirty="0"/>
              </a:p>
            </p:txBody>
          </p:sp>
          <p:sp>
            <p:nvSpPr>
              <p:cNvPr id="56" name="Google Shape;76;p14">
                <a:extLst>
                  <a:ext uri="{FF2B5EF4-FFF2-40B4-BE49-F238E27FC236}">
                    <a16:creationId xmlns:a16="http://schemas.microsoft.com/office/drawing/2014/main" id="{E1677FA9-FAC9-A202-8107-7B57A70D8DBA}"/>
                  </a:ext>
                </a:extLst>
              </p:cNvPr>
              <p:cNvSpPr txBox="1"/>
              <p:nvPr/>
            </p:nvSpPr>
            <p:spPr>
              <a:xfrm>
                <a:off x="1036740" y="3419208"/>
                <a:ext cx="1356757" cy="5739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ERA5</a:t>
                </a:r>
                <a:endParaRPr sz="1400" dirty="0"/>
              </a:p>
            </p:txBody>
          </p:sp>
          <p:sp>
            <p:nvSpPr>
              <p:cNvPr id="57" name="Google Shape;77;p14">
                <a:extLst>
                  <a:ext uri="{FF2B5EF4-FFF2-40B4-BE49-F238E27FC236}">
                    <a16:creationId xmlns:a16="http://schemas.microsoft.com/office/drawing/2014/main" id="{1B3DBE79-DE8C-BBFF-AE75-65AA546FF859}"/>
                  </a:ext>
                </a:extLst>
              </p:cNvPr>
              <p:cNvSpPr txBox="1"/>
              <p:nvPr/>
            </p:nvSpPr>
            <p:spPr>
              <a:xfrm>
                <a:off x="697065" y="5480672"/>
                <a:ext cx="1776421" cy="57390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MERRA-2</a:t>
                </a:r>
                <a:endParaRPr sz="1400" dirty="0"/>
              </a:p>
            </p:txBody>
          </p:sp>
          <p:pic>
            <p:nvPicPr>
              <p:cNvPr id="58" name="Google Shape;60;p14">
                <a:extLst>
                  <a:ext uri="{FF2B5EF4-FFF2-40B4-BE49-F238E27FC236}">
                    <a16:creationId xmlns:a16="http://schemas.microsoft.com/office/drawing/2014/main" id="{EF281156-681D-E384-320E-2279AC262687}"/>
                  </a:ext>
                </a:extLst>
              </p:cNvPr>
              <p:cNvPicPr preferRelativeResize="0"/>
              <p:nvPr/>
            </p:nvPicPr>
            <p:blipFill rotWithShape="1">
              <a:blip r:embed="rId26">
                <a:alphaModFix/>
              </a:blip>
              <a:srcRect r="21048"/>
              <a:stretch/>
            </p:blipFill>
            <p:spPr>
              <a:xfrm>
                <a:off x="4394169" y="4685461"/>
                <a:ext cx="2175526" cy="2171606"/>
              </a:xfrm>
              <a:prstGeom prst="rect">
                <a:avLst/>
              </a:prstGeom>
              <a:noFill/>
              <a:ln>
                <a:noFill/>
              </a:ln>
            </p:spPr>
          </p:pic>
        </p:grpSp>
      </p:grpSp>
    </p:spTree>
    <p:extLst>
      <p:ext uri="{BB962C8B-B14F-4D97-AF65-F5344CB8AC3E}">
        <p14:creationId xmlns:p14="http://schemas.microsoft.com/office/powerpoint/2010/main" val="221095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3797-2FB6-99F9-A52F-0ADD9814B0CB}"/>
              </a:ext>
            </a:extLst>
          </p:cNvPr>
          <p:cNvSpPr>
            <a:spLocks noGrp="1"/>
          </p:cNvSpPr>
          <p:nvPr>
            <p:ph type="title"/>
          </p:nvPr>
        </p:nvSpPr>
        <p:spPr>
          <a:xfrm>
            <a:off x="1261238" y="82383"/>
            <a:ext cx="9486690" cy="1909857"/>
          </a:xfrm>
        </p:spPr>
        <p:txBody>
          <a:bodyPr>
            <a:normAutofit fontScale="90000"/>
          </a:bodyPr>
          <a:lstStyle/>
          <a:p>
            <a:r>
              <a:rPr lang="en-US" dirty="0"/>
              <a:t>Spatial OHG differences in significant years show similar patterns between </a:t>
            </a:r>
            <a:r>
              <a:rPr lang="en-US" dirty="0" err="1"/>
              <a:t>reanalyses</a:t>
            </a:r>
            <a:r>
              <a:rPr lang="en-US" dirty="0"/>
              <a:t> over open water</a:t>
            </a:r>
          </a:p>
        </p:txBody>
      </p:sp>
      <p:grpSp>
        <p:nvGrpSpPr>
          <p:cNvPr id="31" name="Group 30">
            <a:extLst>
              <a:ext uri="{FF2B5EF4-FFF2-40B4-BE49-F238E27FC236}">
                <a16:creationId xmlns:a16="http://schemas.microsoft.com/office/drawing/2014/main" id="{022A514B-6807-366C-646E-3A81CAA00B6E}"/>
              </a:ext>
            </a:extLst>
          </p:cNvPr>
          <p:cNvGrpSpPr/>
          <p:nvPr/>
        </p:nvGrpSpPr>
        <p:grpSpPr>
          <a:xfrm>
            <a:off x="-71435" y="1966893"/>
            <a:ext cx="6103744" cy="4443759"/>
            <a:chOff x="-71435" y="1865295"/>
            <a:chExt cx="6103744" cy="4443759"/>
          </a:xfrm>
        </p:grpSpPr>
        <p:sp>
          <p:nvSpPr>
            <p:cNvPr id="30" name="Rectangle 29">
              <a:extLst>
                <a:ext uri="{FF2B5EF4-FFF2-40B4-BE49-F238E27FC236}">
                  <a16:creationId xmlns:a16="http://schemas.microsoft.com/office/drawing/2014/main" id="{0017B77D-227E-6F3A-F42B-C9668D5452D0}"/>
                </a:ext>
              </a:extLst>
            </p:cNvPr>
            <p:cNvSpPr/>
            <p:nvPr/>
          </p:nvSpPr>
          <p:spPr>
            <a:xfrm>
              <a:off x="787925" y="2217056"/>
              <a:ext cx="5220308" cy="409199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9559E24-FC92-191A-7EEA-F9EB77B16A05}"/>
                </a:ext>
              </a:extLst>
            </p:cNvPr>
            <p:cNvGrpSpPr/>
            <p:nvPr/>
          </p:nvGrpSpPr>
          <p:grpSpPr>
            <a:xfrm>
              <a:off x="-71435" y="1865295"/>
              <a:ext cx="6103744" cy="4443759"/>
              <a:chOff x="440718" y="101017"/>
              <a:chExt cx="11776130" cy="7420416"/>
            </a:xfrm>
          </p:grpSpPr>
          <p:pic>
            <p:nvPicPr>
              <p:cNvPr id="11" name="Google Shape;82;p15">
                <a:extLst>
                  <a:ext uri="{FF2B5EF4-FFF2-40B4-BE49-F238E27FC236}">
                    <a16:creationId xmlns:a16="http://schemas.microsoft.com/office/drawing/2014/main" id="{06E339CD-60F4-D8F6-8A05-C0D1654C006C}"/>
                  </a:ext>
                </a:extLst>
              </p:cNvPr>
              <p:cNvPicPr preferRelativeResize="0"/>
              <p:nvPr/>
            </p:nvPicPr>
            <p:blipFill rotWithShape="1">
              <a:blip r:embed="rId3">
                <a:alphaModFix/>
              </a:blip>
              <a:srcRect r="20911"/>
              <a:stretch/>
            </p:blipFill>
            <p:spPr>
              <a:xfrm>
                <a:off x="2099014" y="5186909"/>
                <a:ext cx="2511165" cy="2334524"/>
              </a:xfrm>
              <a:prstGeom prst="rect">
                <a:avLst/>
              </a:prstGeom>
              <a:noFill/>
              <a:ln>
                <a:noFill/>
              </a:ln>
            </p:spPr>
          </p:pic>
          <p:pic>
            <p:nvPicPr>
              <p:cNvPr id="12" name="Google Shape;83;p15">
                <a:extLst>
                  <a:ext uri="{FF2B5EF4-FFF2-40B4-BE49-F238E27FC236}">
                    <a16:creationId xmlns:a16="http://schemas.microsoft.com/office/drawing/2014/main" id="{4223C171-B156-406D-F59C-D1069B001EB6}"/>
                  </a:ext>
                </a:extLst>
              </p:cNvPr>
              <p:cNvPicPr preferRelativeResize="0"/>
              <p:nvPr/>
            </p:nvPicPr>
            <p:blipFill rotWithShape="1">
              <a:blip r:embed="rId4">
                <a:alphaModFix/>
              </a:blip>
              <a:srcRect r="20911"/>
              <a:stretch/>
            </p:blipFill>
            <p:spPr>
              <a:xfrm>
                <a:off x="4580412" y="5186909"/>
                <a:ext cx="2511165" cy="2310375"/>
              </a:xfrm>
              <a:prstGeom prst="rect">
                <a:avLst/>
              </a:prstGeom>
              <a:noFill/>
              <a:ln>
                <a:noFill/>
              </a:ln>
            </p:spPr>
          </p:pic>
          <p:pic>
            <p:nvPicPr>
              <p:cNvPr id="13" name="Google Shape;84;p15">
                <a:extLst>
                  <a:ext uri="{FF2B5EF4-FFF2-40B4-BE49-F238E27FC236}">
                    <a16:creationId xmlns:a16="http://schemas.microsoft.com/office/drawing/2014/main" id="{A6AE802C-189F-CF63-978F-41D5B818A70F}"/>
                  </a:ext>
                </a:extLst>
              </p:cNvPr>
              <p:cNvPicPr preferRelativeResize="0"/>
              <p:nvPr/>
            </p:nvPicPr>
            <p:blipFill rotWithShape="1">
              <a:blip r:embed="rId5">
                <a:alphaModFix/>
              </a:blip>
              <a:srcRect r="20628"/>
              <a:stretch/>
            </p:blipFill>
            <p:spPr>
              <a:xfrm>
                <a:off x="7061811" y="5204177"/>
                <a:ext cx="2511165" cy="2280171"/>
              </a:xfrm>
              <a:prstGeom prst="rect">
                <a:avLst/>
              </a:prstGeom>
              <a:noFill/>
              <a:ln>
                <a:noFill/>
              </a:ln>
            </p:spPr>
          </p:pic>
          <p:pic>
            <p:nvPicPr>
              <p:cNvPr id="14" name="Google Shape;85;p15">
                <a:extLst>
                  <a:ext uri="{FF2B5EF4-FFF2-40B4-BE49-F238E27FC236}">
                    <a16:creationId xmlns:a16="http://schemas.microsoft.com/office/drawing/2014/main" id="{EFE17CF8-B8C1-FC10-0ADF-16D8C7C0BD25}"/>
                  </a:ext>
                </a:extLst>
              </p:cNvPr>
              <p:cNvPicPr preferRelativeResize="0"/>
              <p:nvPr/>
            </p:nvPicPr>
            <p:blipFill>
              <a:blip r:embed="rId6">
                <a:alphaModFix/>
              </a:blip>
              <a:stretch>
                <a:fillRect/>
              </a:stretch>
            </p:blipFill>
            <p:spPr>
              <a:xfrm>
                <a:off x="9572977" y="5204178"/>
                <a:ext cx="2616084" cy="2280170"/>
              </a:xfrm>
              <a:prstGeom prst="rect">
                <a:avLst/>
              </a:prstGeom>
              <a:noFill/>
              <a:ln>
                <a:noFill/>
              </a:ln>
            </p:spPr>
          </p:pic>
          <p:pic>
            <p:nvPicPr>
              <p:cNvPr id="15" name="Google Shape;86;p15">
                <a:extLst>
                  <a:ext uri="{FF2B5EF4-FFF2-40B4-BE49-F238E27FC236}">
                    <a16:creationId xmlns:a16="http://schemas.microsoft.com/office/drawing/2014/main" id="{F01C5CEC-A261-DF6E-D2F1-8B265F346A9F}"/>
                  </a:ext>
                </a:extLst>
              </p:cNvPr>
              <p:cNvPicPr preferRelativeResize="0"/>
              <p:nvPr/>
            </p:nvPicPr>
            <p:blipFill rotWithShape="1">
              <a:blip r:embed="rId7">
                <a:alphaModFix/>
              </a:blip>
              <a:srcRect r="20948"/>
              <a:stretch/>
            </p:blipFill>
            <p:spPr>
              <a:xfrm>
                <a:off x="2104205" y="2949772"/>
                <a:ext cx="2506280" cy="2314869"/>
              </a:xfrm>
              <a:prstGeom prst="rect">
                <a:avLst/>
              </a:prstGeom>
              <a:noFill/>
              <a:ln>
                <a:noFill/>
              </a:ln>
            </p:spPr>
          </p:pic>
          <p:pic>
            <p:nvPicPr>
              <p:cNvPr id="16" name="Google Shape;87;p15">
                <a:extLst>
                  <a:ext uri="{FF2B5EF4-FFF2-40B4-BE49-F238E27FC236}">
                    <a16:creationId xmlns:a16="http://schemas.microsoft.com/office/drawing/2014/main" id="{FA920AEA-2EEF-D080-DD4D-A55AD4DC898B}"/>
                  </a:ext>
                </a:extLst>
              </p:cNvPr>
              <p:cNvPicPr preferRelativeResize="0"/>
              <p:nvPr/>
            </p:nvPicPr>
            <p:blipFill rotWithShape="1">
              <a:blip r:embed="rId8">
                <a:alphaModFix/>
              </a:blip>
              <a:srcRect r="20704"/>
              <a:stretch/>
            </p:blipFill>
            <p:spPr>
              <a:xfrm>
                <a:off x="4585909" y="2940971"/>
                <a:ext cx="2506281" cy="2310375"/>
              </a:xfrm>
              <a:prstGeom prst="rect">
                <a:avLst/>
              </a:prstGeom>
              <a:noFill/>
              <a:ln>
                <a:noFill/>
              </a:ln>
            </p:spPr>
          </p:pic>
          <p:pic>
            <p:nvPicPr>
              <p:cNvPr id="17" name="Google Shape;88;p15">
                <a:extLst>
                  <a:ext uri="{FF2B5EF4-FFF2-40B4-BE49-F238E27FC236}">
                    <a16:creationId xmlns:a16="http://schemas.microsoft.com/office/drawing/2014/main" id="{AE5F0E0F-30E2-DAAA-B29A-3BEC4152B7C4}"/>
                  </a:ext>
                </a:extLst>
              </p:cNvPr>
              <p:cNvPicPr preferRelativeResize="0"/>
              <p:nvPr/>
            </p:nvPicPr>
            <p:blipFill rotWithShape="1">
              <a:blip r:embed="rId9">
                <a:alphaModFix/>
              </a:blip>
              <a:srcRect r="20197"/>
              <a:stretch/>
            </p:blipFill>
            <p:spPr>
              <a:xfrm>
                <a:off x="7073529" y="2954216"/>
                <a:ext cx="2511164" cy="2280171"/>
              </a:xfrm>
              <a:prstGeom prst="rect">
                <a:avLst/>
              </a:prstGeom>
              <a:noFill/>
              <a:ln>
                <a:noFill/>
              </a:ln>
            </p:spPr>
          </p:pic>
          <p:pic>
            <p:nvPicPr>
              <p:cNvPr id="18" name="Google Shape;89;p15">
                <a:extLst>
                  <a:ext uri="{FF2B5EF4-FFF2-40B4-BE49-F238E27FC236}">
                    <a16:creationId xmlns:a16="http://schemas.microsoft.com/office/drawing/2014/main" id="{2C37F340-E08E-37D1-4CFF-25DFD1638FC9}"/>
                  </a:ext>
                </a:extLst>
              </p:cNvPr>
              <p:cNvPicPr preferRelativeResize="0"/>
              <p:nvPr/>
            </p:nvPicPr>
            <p:blipFill>
              <a:blip r:embed="rId10">
                <a:alphaModFix/>
              </a:blip>
              <a:stretch>
                <a:fillRect/>
              </a:stretch>
            </p:blipFill>
            <p:spPr>
              <a:xfrm>
                <a:off x="9591637" y="2959014"/>
                <a:ext cx="2578760" cy="2245164"/>
              </a:xfrm>
              <a:prstGeom prst="rect">
                <a:avLst/>
              </a:prstGeom>
              <a:noFill/>
              <a:ln>
                <a:noFill/>
              </a:ln>
            </p:spPr>
          </p:pic>
          <p:pic>
            <p:nvPicPr>
              <p:cNvPr id="19" name="Google Shape;90;p15">
                <a:extLst>
                  <a:ext uri="{FF2B5EF4-FFF2-40B4-BE49-F238E27FC236}">
                    <a16:creationId xmlns:a16="http://schemas.microsoft.com/office/drawing/2014/main" id="{AE8EEA87-DCE2-C68E-15A3-BD0A11CA087E}"/>
                  </a:ext>
                </a:extLst>
              </p:cNvPr>
              <p:cNvPicPr preferRelativeResize="0"/>
              <p:nvPr/>
            </p:nvPicPr>
            <p:blipFill>
              <a:blip r:embed="rId11">
                <a:alphaModFix/>
              </a:blip>
              <a:stretch>
                <a:fillRect/>
              </a:stretch>
            </p:blipFill>
            <p:spPr>
              <a:xfrm>
                <a:off x="9594024" y="741334"/>
                <a:ext cx="2585705" cy="2253631"/>
              </a:xfrm>
              <a:prstGeom prst="rect">
                <a:avLst/>
              </a:prstGeom>
              <a:noFill/>
              <a:ln>
                <a:noFill/>
              </a:ln>
            </p:spPr>
          </p:pic>
          <p:pic>
            <p:nvPicPr>
              <p:cNvPr id="20" name="Google Shape;91;p15">
                <a:extLst>
                  <a:ext uri="{FF2B5EF4-FFF2-40B4-BE49-F238E27FC236}">
                    <a16:creationId xmlns:a16="http://schemas.microsoft.com/office/drawing/2014/main" id="{9DC23995-EB18-60EF-FDE7-6444394A13BD}"/>
                  </a:ext>
                </a:extLst>
              </p:cNvPr>
              <p:cNvPicPr preferRelativeResize="0"/>
              <p:nvPr/>
            </p:nvPicPr>
            <p:blipFill rotWithShape="1">
              <a:blip r:embed="rId12">
                <a:alphaModFix/>
              </a:blip>
              <a:srcRect r="21067"/>
              <a:stretch/>
            </p:blipFill>
            <p:spPr>
              <a:xfrm>
                <a:off x="7073528" y="741335"/>
                <a:ext cx="2483379" cy="2270563"/>
              </a:xfrm>
              <a:prstGeom prst="rect">
                <a:avLst/>
              </a:prstGeom>
              <a:noFill/>
              <a:ln>
                <a:noFill/>
              </a:ln>
            </p:spPr>
          </p:pic>
          <p:pic>
            <p:nvPicPr>
              <p:cNvPr id="21" name="Google Shape;92;p15">
                <a:extLst>
                  <a:ext uri="{FF2B5EF4-FFF2-40B4-BE49-F238E27FC236}">
                    <a16:creationId xmlns:a16="http://schemas.microsoft.com/office/drawing/2014/main" id="{4DFEDC3A-431C-BC89-B7DF-DDC8B55DF41E}"/>
                  </a:ext>
                </a:extLst>
              </p:cNvPr>
              <p:cNvPicPr preferRelativeResize="0"/>
              <p:nvPr/>
            </p:nvPicPr>
            <p:blipFill rotWithShape="1">
              <a:blip r:embed="rId13">
                <a:alphaModFix/>
              </a:blip>
              <a:srcRect r="20312"/>
              <a:stretch/>
            </p:blipFill>
            <p:spPr>
              <a:xfrm>
                <a:off x="4592687" y="728644"/>
                <a:ext cx="2506280" cy="2303267"/>
              </a:xfrm>
              <a:prstGeom prst="rect">
                <a:avLst/>
              </a:prstGeom>
              <a:noFill/>
              <a:ln>
                <a:noFill/>
              </a:ln>
            </p:spPr>
          </p:pic>
          <p:pic>
            <p:nvPicPr>
              <p:cNvPr id="22" name="Google Shape;93;p15">
                <a:extLst>
                  <a:ext uri="{FF2B5EF4-FFF2-40B4-BE49-F238E27FC236}">
                    <a16:creationId xmlns:a16="http://schemas.microsoft.com/office/drawing/2014/main" id="{C20E1DD4-A312-AD79-58BA-633D228F2BCF}"/>
                  </a:ext>
                </a:extLst>
              </p:cNvPr>
              <p:cNvPicPr preferRelativeResize="0"/>
              <p:nvPr/>
            </p:nvPicPr>
            <p:blipFill rotWithShape="1">
              <a:blip r:embed="rId14">
                <a:alphaModFix/>
              </a:blip>
              <a:srcRect r="20729"/>
              <a:stretch/>
            </p:blipFill>
            <p:spPr>
              <a:xfrm>
                <a:off x="2104206" y="728645"/>
                <a:ext cx="2505393" cy="2325433"/>
              </a:xfrm>
              <a:prstGeom prst="rect">
                <a:avLst/>
              </a:prstGeom>
              <a:noFill/>
              <a:ln>
                <a:noFill/>
              </a:ln>
            </p:spPr>
          </p:pic>
          <p:sp>
            <p:nvSpPr>
              <p:cNvPr id="23" name="Google Shape;94;p15">
                <a:extLst>
                  <a:ext uri="{FF2B5EF4-FFF2-40B4-BE49-F238E27FC236}">
                    <a16:creationId xmlns:a16="http://schemas.microsoft.com/office/drawing/2014/main" id="{C590F190-80B8-22EA-D5A8-900BF03949B8}"/>
                  </a:ext>
                </a:extLst>
              </p:cNvPr>
              <p:cNvSpPr txBox="1"/>
              <p:nvPr/>
            </p:nvSpPr>
            <p:spPr>
              <a:xfrm>
                <a:off x="963080" y="1563200"/>
                <a:ext cx="1576547" cy="719450"/>
              </a:xfrm>
              <a:prstGeom prst="rect">
                <a:avLst/>
              </a:prstGeom>
              <a:noFill/>
              <a:ln>
                <a:noFill/>
              </a:ln>
            </p:spPr>
            <p:txBody>
              <a:bodyPr spcFirstLastPara="1" wrap="square" lIns="121900" tIns="121900" rIns="121900" bIns="121900" anchor="t" anchorCtr="0">
                <a:spAutoFit/>
              </a:bodyPr>
              <a:lstStyle/>
              <a:p>
                <a:r>
                  <a:rPr lang="en" sz="1200" dirty="0"/>
                  <a:t>CFSR</a:t>
                </a:r>
                <a:endParaRPr sz="1400" dirty="0"/>
              </a:p>
            </p:txBody>
          </p:sp>
          <p:sp>
            <p:nvSpPr>
              <p:cNvPr id="24" name="Google Shape;95;p15">
                <a:extLst>
                  <a:ext uri="{FF2B5EF4-FFF2-40B4-BE49-F238E27FC236}">
                    <a16:creationId xmlns:a16="http://schemas.microsoft.com/office/drawing/2014/main" id="{DA4BB680-8B7E-9EB4-DEC5-CB88F8AE9A1B}"/>
                  </a:ext>
                </a:extLst>
              </p:cNvPr>
              <p:cNvSpPr txBox="1"/>
              <p:nvPr/>
            </p:nvSpPr>
            <p:spPr>
              <a:xfrm>
                <a:off x="907955" y="3848443"/>
                <a:ext cx="1461999" cy="719450"/>
              </a:xfrm>
              <a:prstGeom prst="rect">
                <a:avLst/>
              </a:prstGeom>
              <a:noFill/>
              <a:ln>
                <a:noFill/>
              </a:ln>
            </p:spPr>
            <p:txBody>
              <a:bodyPr spcFirstLastPara="1" wrap="square" lIns="121900" tIns="121900" rIns="121900" bIns="121900" anchor="t" anchorCtr="0">
                <a:spAutoFit/>
              </a:bodyPr>
              <a:lstStyle/>
              <a:p>
                <a:r>
                  <a:rPr lang="en" sz="1200" dirty="0"/>
                  <a:t>ERA5</a:t>
                </a:r>
                <a:endParaRPr sz="1200" dirty="0"/>
              </a:p>
            </p:txBody>
          </p:sp>
          <p:sp>
            <p:nvSpPr>
              <p:cNvPr id="25" name="Google Shape;96;p15">
                <a:extLst>
                  <a:ext uri="{FF2B5EF4-FFF2-40B4-BE49-F238E27FC236}">
                    <a16:creationId xmlns:a16="http://schemas.microsoft.com/office/drawing/2014/main" id="{5D5022DC-3842-CEC3-3F0B-0EE78B9D9A7A}"/>
                  </a:ext>
                </a:extLst>
              </p:cNvPr>
              <p:cNvSpPr txBox="1"/>
              <p:nvPr/>
            </p:nvSpPr>
            <p:spPr>
              <a:xfrm>
                <a:off x="440718" y="6081709"/>
                <a:ext cx="2174230" cy="719450"/>
              </a:xfrm>
              <a:prstGeom prst="rect">
                <a:avLst/>
              </a:prstGeom>
              <a:noFill/>
              <a:ln>
                <a:noFill/>
              </a:ln>
            </p:spPr>
            <p:txBody>
              <a:bodyPr spcFirstLastPara="1" wrap="square" lIns="121900" tIns="121900" rIns="121900" bIns="121900" anchor="t" anchorCtr="0">
                <a:spAutoFit/>
              </a:bodyPr>
              <a:lstStyle/>
              <a:p>
                <a:r>
                  <a:rPr lang="en" sz="1200" dirty="0"/>
                  <a:t>MERRA-2</a:t>
                </a:r>
                <a:endParaRPr sz="1200" dirty="0"/>
              </a:p>
            </p:txBody>
          </p:sp>
          <p:sp>
            <p:nvSpPr>
              <p:cNvPr id="26" name="Google Shape;64;p14">
                <a:extLst>
                  <a:ext uri="{FF2B5EF4-FFF2-40B4-BE49-F238E27FC236}">
                    <a16:creationId xmlns:a16="http://schemas.microsoft.com/office/drawing/2014/main" id="{D01598E3-0209-6A13-F2C3-F0877BFB7939}"/>
                  </a:ext>
                </a:extLst>
              </p:cNvPr>
              <p:cNvSpPr txBox="1"/>
              <p:nvPr/>
            </p:nvSpPr>
            <p:spPr>
              <a:xfrm>
                <a:off x="2771998" y="101019"/>
                <a:ext cx="2660170" cy="668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1982</a:t>
                </a:r>
                <a:endParaRPr sz="1400" dirty="0"/>
              </a:p>
            </p:txBody>
          </p:sp>
          <p:sp>
            <p:nvSpPr>
              <p:cNvPr id="27" name="Google Shape;66;p14">
                <a:extLst>
                  <a:ext uri="{FF2B5EF4-FFF2-40B4-BE49-F238E27FC236}">
                    <a16:creationId xmlns:a16="http://schemas.microsoft.com/office/drawing/2014/main" id="{724F8B8F-5DDA-78D1-17E4-7220C4C74EFD}"/>
                  </a:ext>
                </a:extLst>
              </p:cNvPr>
              <p:cNvSpPr txBox="1"/>
              <p:nvPr/>
            </p:nvSpPr>
            <p:spPr>
              <a:xfrm>
                <a:off x="5132122" y="101019"/>
                <a:ext cx="1980738" cy="668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1996</a:t>
                </a:r>
                <a:endParaRPr sz="1400" dirty="0"/>
              </a:p>
            </p:txBody>
          </p:sp>
          <p:sp>
            <p:nvSpPr>
              <p:cNvPr id="28" name="Google Shape;68;p14">
                <a:extLst>
                  <a:ext uri="{FF2B5EF4-FFF2-40B4-BE49-F238E27FC236}">
                    <a16:creationId xmlns:a16="http://schemas.microsoft.com/office/drawing/2014/main" id="{66CFD1C0-23B7-CCE4-D757-2F4F9238AB75}"/>
                  </a:ext>
                </a:extLst>
              </p:cNvPr>
              <p:cNvSpPr txBox="1"/>
              <p:nvPr/>
            </p:nvSpPr>
            <p:spPr>
              <a:xfrm>
                <a:off x="7873720" y="111133"/>
                <a:ext cx="1953239" cy="668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2007</a:t>
                </a:r>
                <a:endParaRPr sz="1400" dirty="0"/>
              </a:p>
            </p:txBody>
          </p:sp>
          <p:sp>
            <p:nvSpPr>
              <p:cNvPr id="29" name="Google Shape;70;p14">
                <a:extLst>
                  <a:ext uri="{FF2B5EF4-FFF2-40B4-BE49-F238E27FC236}">
                    <a16:creationId xmlns:a16="http://schemas.microsoft.com/office/drawing/2014/main" id="{894D34B1-2097-D5A4-8150-39E1B699C21C}"/>
                  </a:ext>
                </a:extLst>
              </p:cNvPr>
              <p:cNvSpPr txBox="1"/>
              <p:nvPr/>
            </p:nvSpPr>
            <p:spPr>
              <a:xfrm>
                <a:off x="10213666" y="101017"/>
                <a:ext cx="2003182" cy="66807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2012</a:t>
                </a:r>
              </a:p>
            </p:txBody>
          </p:sp>
        </p:grpSp>
      </p:grpSp>
      <p:grpSp>
        <p:nvGrpSpPr>
          <p:cNvPr id="56" name="Group 55">
            <a:extLst>
              <a:ext uri="{FF2B5EF4-FFF2-40B4-BE49-F238E27FC236}">
                <a16:creationId xmlns:a16="http://schemas.microsoft.com/office/drawing/2014/main" id="{53848174-8833-E0E8-1702-A15642882B21}"/>
              </a:ext>
            </a:extLst>
          </p:cNvPr>
          <p:cNvGrpSpPr/>
          <p:nvPr/>
        </p:nvGrpSpPr>
        <p:grpSpPr>
          <a:xfrm>
            <a:off x="6004583" y="1916225"/>
            <a:ext cx="6153290" cy="4526124"/>
            <a:chOff x="6004583" y="1916225"/>
            <a:chExt cx="6153290" cy="4526124"/>
          </a:xfrm>
        </p:grpSpPr>
        <p:sp>
          <p:nvSpPr>
            <p:cNvPr id="55" name="Rectangle 54">
              <a:extLst>
                <a:ext uri="{FF2B5EF4-FFF2-40B4-BE49-F238E27FC236}">
                  <a16:creationId xmlns:a16="http://schemas.microsoft.com/office/drawing/2014/main" id="{5842423F-B102-A5AA-7A77-B1CAAEAEA999}"/>
                </a:ext>
              </a:extLst>
            </p:cNvPr>
            <p:cNvSpPr/>
            <p:nvPr/>
          </p:nvSpPr>
          <p:spPr>
            <a:xfrm>
              <a:off x="6937566" y="2242519"/>
              <a:ext cx="5220307" cy="41998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A2FAD48C-FDA9-28D0-13EC-5F9E27A5C385}"/>
                </a:ext>
              </a:extLst>
            </p:cNvPr>
            <p:cNvGrpSpPr/>
            <p:nvPr/>
          </p:nvGrpSpPr>
          <p:grpSpPr>
            <a:xfrm>
              <a:off x="6004583" y="1916225"/>
              <a:ext cx="6153290" cy="4479965"/>
              <a:chOff x="1184103" y="-125473"/>
              <a:chExt cx="9703550" cy="6441224"/>
            </a:xfrm>
          </p:grpSpPr>
          <p:grpSp>
            <p:nvGrpSpPr>
              <p:cNvPr id="33" name="Group 32">
                <a:extLst>
                  <a:ext uri="{FF2B5EF4-FFF2-40B4-BE49-F238E27FC236}">
                    <a16:creationId xmlns:a16="http://schemas.microsoft.com/office/drawing/2014/main" id="{A795EEBF-319F-56CD-EA94-EE6080AA9A79}"/>
                  </a:ext>
                </a:extLst>
              </p:cNvPr>
              <p:cNvGrpSpPr/>
              <p:nvPr/>
            </p:nvGrpSpPr>
            <p:grpSpPr>
              <a:xfrm>
                <a:off x="1184103" y="393541"/>
                <a:ext cx="9703550" cy="5922210"/>
                <a:chOff x="1184103" y="0"/>
                <a:chExt cx="9703550" cy="5922210"/>
              </a:xfrm>
            </p:grpSpPr>
            <p:grpSp>
              <p:nvGrpSpPr>
                <p:cNvPr id="38" name="Group 37">
                  <a:extLst>
                    <a:ext uri="{FF2B5EF4-FFF2-40B4-BE49-F238E27FC236}">
                      <a16:creationId xmlns:a16="http://schemas.microsoft.com/office/drawing/2014/main" id="{11163D5E-79DF-171B-ED8C-061EE229DE60}"/>
                    </a:ext>
                  </a:extLst>
                </p:cNvPr>
                <p:cNvGrpSpPr/>
                <p:nvPr/>
              </p:nvGrpSpPr>
              <p:grpSpPr>
                <a:xfrm>
                  <a:off x="2693554" y="0"/>
                  <a:ext cx="8194099" cy="5922210"/>
                  <a:chOff x="-50570" y="-32441"/>
                  <a:chExt cx="8194099" cy="5922210"/>
                </a:xfrm>
              </p:grpSpPr>
              <p:pic>
                <p:nvPicPr>
                  <p:cNvPr id="43" name="Google Shape;152;p24">
                    <a:extLst>
                      <a:ext uri="{FF2B5EF4-FFF2-40B4-BE49-F238E27FC236}">
                        <a16:creationId xmlns:a16="http://schemas.microsoft.com/office/drawing/2014/main" id="{7DBC01EC-7BC7-6D75-3892-6E07A6916E9D}"/>
                      </a:ext>
                    </a:extLst>
                  </p:cNvPr>
                  <p:cNvPicPr preferRelativeResize="0"/>
                  <p:nvPr/>
                </p:nvPicPr>
                <p:blipFill rotWithShape="1">
                  <a:blip r:embed="rId15">
                    <a:alphaModFix/>
                  </a:blip>
                  <a:srcRect l="21999" t="10186" r="23263" b="9227"/>
                  <a:stretch/>
                </p:blipFill>
                <p:spPr>
                  <a:xfrm>
                    <a:off x="-28513" y="1978259"/>
                    <a:ext cx="1980373" cy="1938735"/>
                  </a:xfrm>
                  <a:prstGeom prst="rect">
                    <a:avLst/>
                  </a:prstGeom>
                  <a:noFill/>
                  <a:ln>
                    <a:noFill/>
                  </a:ln>
                </p:spPr>
              </p:pic>
              <p:pic>
                <p:nvPicPr>
                  <p:cNvPr id="44" name="Google Shape;153;p24">
                    <a:extLst>
                      <a:ext uri="{FF2B5EF4-FFF2-40B4-BE49-F238E27FC236}">
                        <a16:creationId xmlns:a16="http://schemas.microsoft.com/office/drawing/2014/main" id="{CF86F5B7-2A72-176D-F412-864C20D52AAE}"/>
                      </a:ext>
                    </a:extLst>
                  </p:cNvPr>
                  <p:cNvPicPr preferRelativeResize="0"/>
                  <p:nvPr/>
                </p:nvPicPr>
                <p:blipFill rotWithShape="1">
                  <a:blip r:embed="rId16">
                    <a:alphaModFix/>
                  </a:blip>
                  <a:srcRect l="22445" t="9122" r="23637" b="10290"/>
                  <a:stretch/>
                </p:blipFill>
                <p:spPr>
                  <a:xfrm>
                    <a:off x="1910818" y="1948663"/>
                    <a:ext cx="1942916" cy="1938735"/>
                  </a:xfrm>
                  <a:prstGeom prst="rect">
                    <a:avLst/>
                  </a:prstGeom>
                  <a:noFill/>
                  <a:ln>
                    <a:noFill/>
                  </a:ln>
                </p:spPr>
              </p:pic>
              <p:pic>
                <p:nvPicPr>
                  <p:cNvPr id="45" name="Google Shape;154;p24">
                    <a:extLst>
                      <a:ext uri="{FF2B5EF4-FFF2-40B4-BE49-F238E27FC236}">
                        <a16:creationId xmlns:a16="http://schemas.microsoft.com/office/drawing/2014/main" id="{A02652FB-B6DF-B582-1E9F-FFAAA8A8D884}"/>
                      </a:ext>
                    </a:extLst>
                  </p:cNvPr>
                  <p:cNvPicPr preferRelativeResize="0"/>
                  <p:nvPr/>
                </p:nvPicPr>
                <p:blipFill rotWithShape="1">
                  <a:blip r:embed="rId17">
                    <a:alphaModFix/>
                  </a:blip>
                  <a:srcRect l="22187" t="10258" r="23176" b="9658"/>
                  <a:stretch/>
                </p:blipFill>
                <p:spPr>
                  <a:xfrm>
                    <a:off x="3833758" y="1969929"/>
                    <a:ext cx="1942717" cy="1938735"/>
                  </a:xfrm>
                  <a:prstGeom prst="rect">
                    <a:avLst/>
                  </a:prstGeom>
                  <a:noFill/>
                  <a:ln>
                    <a:noFill/>
                  </a:ln>
                </p:spPr>
              </p:pic>
              <p:pic>
                <p:nvPicPr>
                  <p:cNvPr id="46" name="Google Shape;155;p24">
                    <a:extLst>
                      <a:ext uri="{FF2B5EF4-FFF2-40B4-BE49-F238E27FC236}">
                        <a16:creationId xmlns:a16="http://schemas.microsoft.com/office/drawing/2014/main" id="{0BEAA295-1B9A-C224-89A8-0EE1EDC4C507}"/>
                      </a:ext>
                    </a:extLst>
                  </p:cNvPr>
                  <p:cNvPicPr preferRelativeResize="0"/>
                  <p:nvPr/>
                </p:nvPicPr>
                <p:blipFill rotWithShape="1">
                  <a:blip r:embed="rId18">
                    <a:alphaModFix/>
                  </a:blip>
                  <a:srcRect l="21933" t="8773" r="11439" b="8995"/>
                  <a:stretch/>
                </p:blipFill>
                <p:spPr>
                  <a:xfrm>
                    <a:off x="5720122" y="1938193"/>
                    <a:ext cx="2376786" cy="1981104"/>
                  </a:xfrm>
                  <a:prstGeom prst="rect">
                    <a:avLst/>
                  </a:prstGeom>
                  <a:noFill/>
                  <a:ln>
                    <a:noFill/>
                  </a:ln>
                </p:spPr>
              </p:pic>
              <p:pic>
                <p:nvPicPr>
                  <p:cNvPr id="47" name="Google Shape;156;p24">
                    <a:extLst>
                      <a:ext uri="{FF2B5EF4-FFF2-40B4-BE49-F238E27FC236}">
                        <a16:creationId xmlns:a16="http://schemas.microsoft.com/office/drawing/2014/main" id="{29338502-3A6B-3FD4-7F06-4DC637D0B055}"/>
                      </a:ext>
                    </a:extLst>
                  </p:cNvPr>
                  <p:cNvPicPr preferRelativeResize="0"/>
                  <p:nvPr/>
                </p:nvPicPr>
                <p:blipFill rotWithShape="1">
                  <a:blip r:embed="rId19">
                    <a:alphaModFix/>
                  </a:blip>
                  <a:srcRect l="21916" t="8791" r="10232" b="8351"/>
                  <a:stretch/>
                </p:blipFill>
                <p:spPr>
                  <a:xfrm>
                    <a:off x="5720122" y="-32278"/>
                    <a:ext cx="2423406" cy="1981104"/>
                  </a:xfrm>
                  <a:prstGeom prst="rect">
                    <a:avLst/>
                  </a:prstGeom>
                  <a:noFill/>
                  <a:ln>
                    <a:noFill/>
                  </a:ln>
                </p:spPr>
              </p:pic>
              <p:pic>
                <p:nvPicPr>
                  <p:cNvPr id="48" name="Google Shape;157;p24">
                    <a:extLst>
                      <a:ext uri="{FF2B5EF4-FFF2-40B4-BE49-F238E27FC236}">
                        <a16:creationId xmlns:a16="http://schemas.microsoft.com/office/drawing/2014/main" id="{EE334888-C3BA-2B76-81F9-4519A9BEE8E1}"/>
                      </a:ext>
                    </a:extLst>
                  </p:cNvPr>
                  <p:cNvPicPr preferRelativeResize="0"/>
                  <p:nvPr/>
                </p:nvPicPr>
                <p:blipFill rotWithShape="1">
                  <a:blip r:embed="rId20">
                    <a:alphaModFix/>
                  </a:blip>
                  <a:srcRect l="21741" t="8531" r="23520" b="9749"/>
                  <a:stretch/>
                </p:blipFill>
                <p:spPr>
                  <a:xfrm>
                    <a:off x="3815470" y="-32441"/>
                    <a:ext cx="1942717" cy="1970634"/>
                  </a:xfrm>
                  <a:prstGeom prst="rect">
                    <a:avLst/>
                  </a:prstGeom>
                  <a:noFill/>
                  <a:ln>
                    <a:noFill/>
                  </a:ln>
                </p:spPr>
              </p:pic>
              <p:pic>
                <p:nvPicPr>
                  <p:cNvPr id="49" name="Google Shape;158;p24">
                    <a:extLst>
                      <a:ext uri="{FF2B5EF4-FFF2-40B4-BE49-F238E27FC236}">
                        <a16:creationId xmlns:a16="http://schemas.microsoft.com/office/drawing/2014/main" id="{F71AD3ED-05E7-A729-6994-E01A20216F88}"/>
                      </a:ext>
                    </a:extLst>
                  </p:cNvPr>
                  <p:cNvPicPr preferRelativeResize="0"/>
                  <p:nvPr/>
                </p:nvPicPr>
                <p:blipFill rotWithShape="1">
                  <a:blip r:embed="rId21">
                    <a:alphaModFix/>
                  </a:blip>
                  <a:srcRect l="22175" t="10178" r="22840" b="9487"/>
                  <a:stretch/>
                </p:blipFill>
                <p:spPr>
                  <a:xfrm>
                    <a:off x="1910818" y="-705"/>
                    <a:ext cx="1968450" cy="1949368"/>
                  </a:xfrm>
                  <a:prstGeom prst="rect">
                    <a:avLst/>
                  </a:prstGeom>
                  <a:noFill/>
                  <a:ln>
                    <a:noFill/>
                  </a:ln>
                </p:spPr>
              </p:pic>
              <p:pic>
                <p:nvPicPr>
                  <p:cNvPr id="50" name="Google Shape;159;p24">
                    <a:extLst>
                      <a:ext uri="{FF2B5EF4-FFF2-40B4-BE49-F238E27FC236}">
                        <a16:creationId xmlns:a16="http://schemas.microsoft.com/office/drawing/2014/main" id="{B3ECE290-12AC-6008-3036-0C2FC78F5FB0}"/>
                      </a:ext>
                    </a:extLst>
                  </p:cNvPr>
                  <p:cNvPicPr preferRelativeResize="0"/>
                  <p:nvPr/>
                </p:nvPicPr>
                <p:blipFill rotWithShape="1">
                  <a:blip r:embed="rId22">
                    <a:alphaModFix/>
                  </a:blip>
                  <a:srcRect l="23143" t="9909" r="23245" b="9393"/>
                  <a:stretch/>
                </p:blipFill>
                <p:spPr>
                  <a:xfrm>
                    <a:off x="0" y="0"/>
                    <a:ext cx="1942717" cy="1949368"/>
                  </a:xfrm>
                  <a:prstGeom prst="rect">
                    <a:avLst/>
                  </a:prstGeom>
                  <a:noFill/>
                  <a:ln>
                    <a:noFill/>
                  </a:ln>
                </p:spPr>
              </p:pic>
              <p:pic>
                <p:nvPicPr>
                  <p:cNvPr id="51" name="Google Shape;160;p24">
                    <a:extLst>
                      <a:ext uri="{FF2B5EF4-FFF2-40B4-BE49-F238E27FC236}">
                        <a16:creationId xmlns:a16="http://schemas.microsoft.com/office/drawing/2014/main" id="{BD4AD06F-3EDF-7AB8-0AAC-9DB57416D2D4}"/>
                      </a:ext>
                    </a:extLst>
                  </p:cNvPr>
                  <p:cNvPicPr preferRelativeResize="0"/>
                  <p:nvPr/>
                </p:nvPicPr>
                <p:blipFill rotWithShape="1">
                  <a:blip r:embed="rId23">
                    <a:alphaModFix/>
                  </a:blip>
                  <a:srcRect l="22122" t="9818" r="23735" b="8966"/>
                  <a:stretch/>
                </p:blipFill>
                <p:spPr>
                  <a:xfrm>
                    <a:off x="-50570" y="3940400"/>
                    <a:ext cx="1980373" cy="1949369"/>
                  </a:xfrm>
                  <a:prstGeom prst="rect">
                    <a:avLst/>
                  </a:prstGeom>
                  <a:noFill/>
                  <a:ln>
                    <a:noFill/>
                  </a:ln>
                </p:spPr>
              </p:pic>
              <p:pic>
                <p:nvPicPr>
                  <p:cNvPr id="52" name="Google Shape;161;p24">
                    <a:extLst>
                      <a:ext uri="{FF2B5EF4-FFF2-40B4-BE49-F238E27FC236}">
                        <a16:creationId xmlns:a16="http://schemas.microsoft.com/office/drawing/2014/main" id="{D270E371-0E05-AEEC-9A97-D3CBB85935F6}"/>
                      </a:ext>
                    </a:extLst>
                  </p:cNvPr>
                  <p:cNvPicPr preferRelativeResize="0"/>
                  <p:nvPr/>
                </p:nvPicPr>
                <p:blipFill rotWithShape="1">
                  <a:blip r:embed="rId24">
                    <a:alphaModFix/>
                  </a:blip>
                  <a:srcRect l="22325" t="10300" r="23405" b="10093"/>
                  <a:stretch/>
                </p:blipFill>
                <p:spPr>
                  <a:xfrm>
                    <a:off x="1898895" y="3945885"/>
                    <a:ext cx="1980373" cy="1911279"/>
                  </a:xfrm>
                  <a:prstGeom prst="rect">
                    <a:avLst/>
                  </a:prstGeom>
                  <a:noFill/>
                  <a:ln>
                    <a:noFill/>
                  </a:ln>
                </p:spPr>
              </p:pic>
              <p:pic>
                <p:nvPicPr>
                  <p:cNvPr id="53" name="Google Shape;162;p24">
                    <a:extLst>
                      <a:ext uri="{FF2B5EF4-FFF2-40B4-BE49-F238E27FC236}">
                        <a16:creationId xmlns:a16="http://schemas.microsoft.com/office/drawing/2014/main" id="{27C9C824-A850-1960-D46A-9FCD1A264817}"/>
                      </a:ext>
                    </a:extLst>
                  </p:cNvPr>
                  <p:cNvPicPr preferRelativeResize="0"/>
                  <p:nvPr/>
                </p:nvPicPr>
                <p:blipFill rotWithShape="1">
                  <a:blip r:embed="rId25">
                    <a:alphaModFix/>
                  </a:blip>
                  <a:srcRect l="22891" t="10477" r="23871" b="10445"/>
                  <a:stretch/>
                </p:blipFill>
                <p:spPr>
                  <a:xfrm>
                    <a:off x="3853734" y="3940400"/>
                    <a:ext cx="1904453" cy="1895661"/>
                  </a:xfrm>
                  <a:prstGeom prst="rect">
                    <a:avLst/>
                  </a:prstGeom>
                  <a:noFill/>
                  <a:ln>
                    <a:noFill/>
                  </a:ln>
                </p:spPr>
              </p:pic>
              <p:pic>
                <p:nvPicPr>
                  <p:cNvPr id="54" name="Google Shape;163;p24">
                    <a:extLst>
                      <a:ext uri="{FF2B5EF4-FFF2-40B4-BE49-F238E27FC236}">
                        <a16:creationId xmlns:a16="http://schemas.microsoft.com/office/drawing/2014/main" id="{C21AAF5B-6A8C-011D-3414-E2AFD6659C24}"/>
                      </a:ext>
                    </a:extLst>
                  </p:cNvPr>
                  <p:cNvPicPr preferRelativeResize="0"/>
                  <p:nvPr/>
                </p:nvPicPr>
                <p:blipFill rotWithShape="1">
                  <a:blip r:embed="rId26">
                    <a:alphaModFix/>
                  </a:blip>
                  <a:srcRect l="21975" t="8495" r="10429" b="9023"/>
                  <a:stretch/>
                </p:blipFill>
                <p:spPr>
                  <a:xfrm>
                    <a:off x="5720123" y="3878255"/>
                    <a:ext cx="2423406" cy="2011514"/>
                  </a:xfrm>
                  <a:prstGeom prst="rect">
                    <a:avLst/>
                  </a:prstGeom>
                  <a:noFill/>
                  <a:ln>
                    <a:noFill/>
                  </a:ln>
                </p:spPr>
              </p:pic>
            </p:grpSp>
            <p:sp>
              <p:nvSpPr>
                <p:cNvPr id="40" name="Google Shape;75;p14">
                  <a:extLst>
                    <a:ext uri="{FF2B5EF4-FFF2-40B4-BE49-F238E27FC236}">
                      <a16:creationId xmlns:a16="http://schemas.microsoft.com/office/drawing/2014/main" id="{7AA73BCE-0960-ABA0-6D91-FF031D399619}"/>
                    </a:ext>
                  </a:extLst>
                </p:cNvPr>
                <p:cNvSpPr txBox="1"/>
                <p:nvPr/>
              </p:nvSpPr>
              <p:spPr>
                <a:xfrm>
                  <a:off x="1321820" y="775601"/>
                  <a:ext cx="1637334" cy="7964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CFSR vs. ERA5</a:t>
                  </a:r>
                  <a:endParaRPr sz="1200" dirty="0"/>
                </a:p>
              </p:txBody>
            </p:sp>
            <p:sp>
              <p:nvSpPr>
                <p:cNvPr id="41" name="Google Shape;76;p14">
                  <a:extLst>
                    <a:ext uri="{FF2B5EF4-FFF2-40B4-BE49-F238E27FC236}">
                      <a16:creationId xmlns:a16="http://schemas.microsoft.com/office/drawing/2014/main" id="{E4B4758A-BF69-F55C-5750-4DADED63E911}"/>
                    </a:ext>
                  </a:extLst>
                </p:cNvPr>
                <p:cNvSpPr txBox="1"/>
                <p:nvPr/>
              </p:nvSpPr>
              <p:spPr>
                <a:xfrm>
                  <a:off x="1184103" y="2569941"/>
                  <a:ext cx="1749610" cy="7964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CFSR vs. MERRA-2</a:t>
                  </a:r>
                  <a:endParaRPr sz="1200" dirty="0"/>
                </a:p>
              </p:txBody>
            </p:sp>
            <p:sp>
              <p:nvSpPr>
                <p:cNvPr id="42" name="Google Shape;77;p14">
                  <a:extLst>
                    <a:ext uri="{FF2B5EF4-FFF2-40B4-BE49-F238E27FC236}">
                      <a16:creationId xmlns:a16="http://schemas.microsoft.com/office/drawing/2014/main" id="{791C7261-4005-EBFF-31CE-03A893F3BC78}"/>
                    </a:ext>
                  </a:extLst>
                </p:cNvPr>
                <p:cNvSpPr txBox="1"/>
                <p:nvPr/>
              </p:nvSpPr>
              <p:spPr>
                <a:xfrm>
                  <a:off x="1199100" y="4557337"/>
                  <a:ext cx="2125540" cy="79648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ERA5 vs. MERRA-2</a:t>
                  </a:r>
                  <a:endParaRPr sz="1200" dirty="0"/>
                </a:p>
              </p:txBody>
            </p:sp>
          </p:grpSp>
          <p:sp>
            <p:nvSpPr>
              <p:cNvPr id="34" name="Google Shape;64;p14">
                <a:extLst>
                  <a:ext uri="{FF2B5EF4-FFF2-40B4-BE49-F238E27FC236}">
                    <a16:creationId xmlns:a16="http://schemas.microsoft.com/office/drawing/2014/main" id="{EDAEA3C3-234D-2904-751F-E64955478CB7}"/>
                  </a:ext>
                </a:extLst>
              </p:cNvPr>
              <p:cNvSpPr txBox="1"/>
              <p:nvPr/>
            </p:nvSpPr>
            <p:spPr>
              <a:xfrm>
                <a:off x="3350620" y="-120465"/>
                <a:ext cx="1164598"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1982</a:t>
                </a:r>
                <a:endParaRPr sz="1400" dirty="0"/>
              </a:p>
            </p:txBody>
          </p:sp>
          <p:sp>
            <p:nvSpPr>
              <p:cNvPr id="35" name="Google Shape;66;p14">
                <a:extLst>
                  <a:ext uri="{FF2B5EF4-FFF2-40B4-BE49-F238E27FC236}">
                    <a16:creationId xmlns:a16="http://schemas.microsoft.com/office/drawing/2014/main" id="{7A50D594-4D78-243D-4D37-1E1CE7A59FA9}"/>
                  </a:ext>
                </a:extLst>
              </p:cNvPr>
              <p:cNvSpPr txBox="1"/>
              <p:nvPr/>
            </p:nvSpPr>
            <p:spPr>
              <a:xfrm>
                <a:off x="5293280" y="-125473"/>
                <a:ext cx="1229367" cy="5752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1996</a:t>
                </a:r>
                <a:endParaRPr sz="1400" dirty="0"/>
              </a:p>
            </p:txBody>
          </p:sp>
          <p:sp>
            <p:nvSpPr>
              <p:cNvPr id="36" name="Google Shape;68;p14">
                <a:extLst>
                  <a:ext uri="{FF2B5EF4-FFF2-40B4-BE49-F238E27FC236}">
                    <a16:creationId xmlns:a16="http://schemas.microsoft.com/office/drawing/2014/main" id="{48D3B4B1-2A23-F36F-4597-0A76FEBBD434}"/>
                  </a:ext>
                </a:extLst>
              </p:cNvPr>
              <p:cNvSpPr txBox="1"/>
              <p:nvPr/>
            </p:nvSpPr>
            <p:spPr>
              <a:xfrm>
                <a:off x="7213754" y="-121605"/>
                <a:ext cx="1149748" cy="5752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2007</a:t>
                </a:r>
                <a:endParaRPr sz="1400" dirty="0"/>
              </a:p>
            </p:txBody>
          </p:sp>
          <p:sp>
            <p:nvSpPr>
              <p:cNvPr id="37" name="Google Shape;70;p14">
                <a:extLst>
                  <a:ext uri="{FF2B5EF4-FFF2-40B4-BE49-F238E27FC236}">
                    <a16:creationId xmlns:a16="http://schemas.microsoft.com/office/drawing/2014/main" id="{B299CE1A-2CD8-5158-48F4-2F3FCC629A6D}"/>
                  </a:ext>
                </a:extLst>
              </p:cNvPr>
              <p:cNvSpPr txBox="1"/>
              <p:nvPr/>
            </p:nvSpPr>
            <p:spPr>
              <a:xfrm>
                <a:off x="9080142" y="-121605"/>
                <a:ext cx="1124215" cy="5752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t>2012</a:t>
                </a:r>
              </a:p>
            </p:txBody>
          </p:sp>
        </p:grpSp>
      </p:grpSp>
    </p:spTree>
    <p:extLst>
      <p:ext uri="{BB962C8B-B14F-4D97-AF65-F5344CB8AC3E}">
        <p14:creationId xmlns:p14="http://schemas.microsoft.com/office/powerpoint/2010/main" val="3489163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5103-6A5C-C36B-8266-7D9EF28745CF}"/>
              </a:ext>
            </a:extLst>
          </p:cNvPr>
          <p:cNvSpPr>
            <a:spLocks noGrp="1"/>
          </p:cNvSpPr>
          <p:nvPr>
            <p:ph type="title"/>
          </p:nvPr>
        </p:nvSpPr>
        <p:spPr>
          <a:xfrm>
            <a:off x="1346202" y="132833"/>
            <a:ext cx="10413998" cy="1289567"/>
          </a:xfrm>
        </p:spPr>
        <p:txBody>
          <a:bodyPr>
            <a:noAutofit/>
          </a:bodyPr>
          <a:lstStyle/>
          <a:p>
            <a:r>
              <a:rPr lang="en-US" sz="4000" dirty="0"/>
              <a:t>Even the basic radiative fluxes do not agree in these three </a:t>
            </a:r>
            <a:r>
              <a:rPr lang="en-US" sz="4000" dirty="0" err="1"/>
              <a:t>reanalyses</a:t>
            </a:r>
            <a:endParaRPr lang="en-US" sz="4000" dirty="0"/>
          </a:p>
        </p:txBody>
      </p:sp>
      <p:pic>
        <p:nvPicPr>
          <p:cNvPr id="3" name="image11.png" descr="A graph of different colored lines&#10;&#10;Description automatically generated">
            <a:extLst>
              <a:ext uri="{FF2B5EF4-FFF2-40B4-BE49-F238E27FC236}">
                <a16:creationId xmlns:a16="http://schemas.microsoft.com/office/drawing/2014/main" id="{6432F941-695A-4AA5-62D7-19B539B8925B}"/>
              </a:ext>
            </a:extLst>
          </p:cNvPr>
          <p:cNvPicPr/>
          <p:nvPr/>
        </p:nvPicPr>
        <p:blipFill>
          <a:blip r:embed="rId2"/>
          <a:srcRect/>
          <a:stretch>
            <a:fillRect/>
          </a:stretch>
        </p:blipFill>
        <p:spPr>
          <a:xfrm>
            <a:off x="1253069" y="1490133"/>
            <a:ext cx="5283199" cy="5167301"/>
          </a:xfrm>
          <a:prstGeom prst="rect">
            <a:avLst/>
          </a:prstGeom>
          <a:ln/>
        </p:spPr>
      </p:pic>
      <p:pic>
        <p:nvPicPr>
          <p:cNvPr id="4" name="image10.png" descr="A graph of different colored lines&#10;&#10;Description automatically generated">
            <a:extLst>
              <a:ext uri="{FF2B5EF4-FFF2-40B4-BE49-F238E27FC236}">
                <a16:creationId xmlns:a16="http://schemas.microsoft.com/office/drawing/2014/main" id="{39C243D7-1E2A-2B21-C17E-EBD55B18CBFB}"/>
              </a:ext>
            </a:extLst>
          </p:cNvPr>
          <p:cNvPicPr/>
          <p:nvPr/>
        </p:nvPicPr>
        <p:blipFill>
          <a:blip r:embed="rId3"/>
          <a:srcRect/>
          <a:stretch>
            <a:fillRect/>
          </a:stretch>
        </p:blipFill>
        <p:spPr>
          <a:xfrm>
            <a:off x="6705600" y="1490133"/>
            <a:ext cx="5283199" cy="5167301"/>
          </a:xfrm>
          <a:prstGeom prst="rect">
            <a:avLst/>
          </a:prstGeom>
          <a:ln/>
        </p:spPr>
      </p:pic>
    </p:spTree>
    <p:extLst>
      <p:ext uri="{BB962C8B-B14F-4D97-AF65-F5344CB8AC3E}">
        <p14:creationId xmlns:p14="http://schemas.microsoft.com/office/powerpoint/2010/main" val="3310222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4B73-53DF-1CB5-1156-1EE4DE9304C8}"/>
              </a:ext>
            </a:extLst>
          </p:cNvPr>
          <p:cNvSpPr>
            <a:spLocks noGrp="1"/>
          </p:cNvSpPr>
          <p:nvPr>
            <p:ph type="title"/>
          </p:nvPr>
        </p:nvSpPr>
        <p:spPr>
          <a:xfrm>
            <a:off x="1463622" y="104274"/>
            <a:ext cx="10585347" cy="1550419"/>
          </a:xfrm>
        </p:spPr>
        <p:txBody>
          <a:bodyPr>
            <a:normAutofit fontScale="90000"/>
          </a:bodyPr>
          <a:lstStyle/>
          <a:p>
            <a:r>
              <a:rPr lang="en-US" dirty="0"/>
              <a:t>It is well documented that turbulent fluxes are not captured well in </a:t>
            </a:r>
            <a:r>
              <a:rPr lang="en-US" dirty="0" err="1"/>
              <a:t>reanalyses</a:t>
            </a:r>
            <a:r>
              <a:rPr lang="en-US" dirty="0"/>
              <a:t> and we see that here</a:t>
            </a:r>
          </a:p>
        </p:txBody>
      </p:sp>
      <p:pic>
        <p:nvPicPr>
          <p:cNvPr id="3" name="image22.png" descr="A graph of different colored lines&#10;&#10;Description automatically generated">
            <a:extLst>
              <a:ext uri="{FF2B5EF4-FFF2-40B4-BE49-F238E27FC236}">
                <a16:creationId xmlns:a16="http://schemas.microsoft.com/office/drawing/2014/main" id="{714DFB1B-9491-A270-D6E2-204CD53D94E9}"/>
              </a:ext>
            </a:extLst>
          </p:cNvPr>
          <p:cNvPicPr/>
          <p:nvPr/>
        </p:nvPicPr>
        <p:blipFill>
          <a:blip r:embed="rId2"/>
          <a:srcRect/>
          <a:stretch>
            <a:fillRect/>
          </a:stretch>
        </p:blipFill>
        <p:spPr>
          <a:xfrm>
            <a:off x="1360591" y="2015066"/>
            <a:ext cx="5171293" cy="4622800"/>
          </a:xfrm>
          <a:prstGeom prst="rect">
            <a:avLst/>
          </a:prstGeom>
          <a:ln/>
        </p:spPr>
      </p:pic>
      <p:pic>
        <p:nvPicPr>
          <p:cNvPr id="4" name="image27.png" descr="A graph of different colored lines&#10;&#10;Description automatically generated">
            <a:extLst>
              <a:ext uri="{FF2B5EF4-FFF2-40B4-BE49-F238E27FC236}">
                <a16:creationId xmlns:a16="http://schemas.microsoft.com/office/drawing/2014/main" id="{ADE269C6-4585-DC9F-F1B0-5DBF923A33FB}"/>
              </a:ext>
            </a:extLst>
          </p:cNvPr>
          <p:cNvPicPr/>
          <p:nvPr/>
        </p:nvPicPr>
        <p:blipFill>
          <a:blip r:embed="rId3"/>
          <a:srcRect/>
          <a:stretch>
            <a:fillRect/>
          </a:stretch>
        </p:blipFill>
        <p:spPr>
          <a:xfrm>
            <a:off x="6756296" y="2015066"/>
            <a:ext cx="5181706" cy="4622800"/>
          </a:xfrm>
          <a:prstGeom prst="rect">
            <a:avLst/>
          </a:prstGeom>
          <a:ln/>
        </p:spPr>
      </p:pic>
    </p:spTree>
    <p:extLst>
      <p:ext uri="{BB962C8B-B14F-4D97-AF65-F5344CB8AC3E}">
        <p14:creationId xmlns:p14="http://schemas.microsoft.com/office/powerpoint/2010/main" val="4043021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104F-5DAF-AA79-FD97-E5C071779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28E9B-18AC-491D-05FF-A63F583269FA}"/>
              </a:ext>
            </a:extLst>
          </p:cNvPr>
          <p:cNvSpPr>
            <a:spLocks noGrp="1"/>
          </p:cNvSpPr>
          <p:nvPr>
            <p:ph type="title"/>
          </p:nvPr>
        </p:nvSpPr>
        <p:spPr>
          <a:xfrm>
            <a:off x="1352655" y="198493"/>
            <a:ext cx="9486690" cy="856080"/>
          </a:xfrm>
        </p:spPr>
        <p:txBody>
          <a:bodyPr>
            <a:normAutofit/>
          </a:bodyPr>
          <a:lstStyle/>
          <a:p>
            <a:r>
              <a:rPr lang="en-US" sz="4000" dirty="0"/>
              <a:t>Answered to the objectives</a:t>
            </a:r>
          </a:p>
        </p:txBody>
      </p:sp>
      <p:sp>
        <p:nvSpPr>
          <p:cNvPr id="3" name="Content Placeholder 2">
            <a:extLst>
              <a:ext uri="{FF2B5EF4-FFF2-40B4-BE49-F238E27FC236}">
                <a16:creationId xmlns:a16="http://schemas.microsoft.com/office/drawing/2014/main" id="{BF6AD9D5-839C-8A7D-49D4-1AA9A49651D2}"/>
              </a:ext>
            </a:extLst>
          </p:cNvPr>
          <p:cNvSpPr>
            <a:spLocks noGrp="1"/>
          </p:cNvSpPr>
          <p:nvPr>
            <p:ph idx="1"/>
          </p:nvPr>
        </p:nvSpPr>
        <p:spPr>
          <a:xfrm>
            <a:off x="1352655" y="1017960"/>
            <a:ext cx="10348278" cy="5641547"/>
          </a:xfrm>
        </p:spPr>
        <p:txBody>
          <a:bodyPr>
            <a:noAutofit/>
          </a:bodyPr>
          <a:lstStyle/>
          <a:p>
            <a:r>
              <a:rPr lang="en-US" sz="2000" dirty="0"/>
              <a:t>What are the spatial patterns in ocean heat gain over time (1979-2018)?</a:t>
            </a:r>
          </a:p>
          <a:p>
            <a:pPr lvl="1"/>
            <a:r>
              <a:rPr lang="en-US" sz="2800" dirty="0"/>
              <a:t>They are largely variable over time and have different patterns over ice and over open water</a:t>
            </a:r>
          </a:p>
          <a:p>
            <a:r>
              <a:rPr lang="en-US" sz="2000" dirty="0"/>
              <a:t>How different is the ocean heat gain between different </a:t>
            </a:r>
            <a:r>
              <a:rPr lang="en-US" sz="2000" dirty="0" err="1"/>
              <a:t>reanalyses</a:t>
            </a:r>
            <a:r>
              <a:rPr lang="en-US" sz="2000" dirty="0"/>
              <a:t>?</a:t>
            </a:r>
          </a:p>
          <a:p>
            <a:pPr lvl="1"/>
            <a:r>
              <a:rPr lang="en-US" sz="2800" dirty="0"/>
              <a:t>They are different but more so over sea ice surfaces</a:t>
            </a:r>
          </a:p>
          <a:p>
            <a:r>
              <a:rPr lang="en-US" sz="2000" dirty="0"/>
              <a:t>Does separating ocean heat gain over sea ice and open water change the trends?</a:t>
            </a:r>
          </a:p>
          <a:p>
            <a:pPr lvl="1"/>
            <a:r>
              <a:rPr lang="en-US" sz="2800" dirty="0"/>
              <a:t>Yes!</a:t>
            </a:r>
          </a:p>
          <a:p>
            <a:r>
              <a:rPr lang="en-US" sz="2000" dirty="0"/>
              <a:t>Is there a trend in ocean heat gain that fits with the observed decrease in sea ice extent?</a:t>
            </a:r>
          </a:p>
          <a:p>
            <a:pPr lvl="1"/>
            <a:r>
              <a:rPr lang="en-US" sz="2800" dirty="0"/>
              <a:t>Only in the values calculated for the whole Arctic Ocean region</a:t>
            </a:r>
          </a:p>
        </p:txBody>
      </p:sp>
    </p:spTree>
    <p:extLst>
      <p:ext uri="{BB962C8B-B14F-4D97-AF65-F5344CB8AC3E}">
        <p14:creationId xmlns:p14="http://schemas.microsoft.com/office/powerpoint/2010/main" val="373151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2"/>
          <p:cNvSpPr txBox="1">
            <a:spLocks noGrp="1"/>
          </p:cNvSpPr>
          <p:nvPr>
            <p:ph type="title"/>
          </p:nvPr>
        </p:nvSpPr>
        <p:spPr>
          <a:xfrm>
            <a:off x="8031264" y="2663458"/>
            <a:ext cx="3868126" cy="1033899"/>
          </a:xfrm>
          <a:prstGeom prst="rect">
            <a:avLst/>
          </a:prstGeom>
          <a:noFill/>
          <a:ln>
            <a:noFill/>
          </a:ln>
        </p:spPr>
        <p:txBody>
          <a:bodyPr spcFirstLastPara="1" vert="horz" wrap="square" lIns="121900" tIns="121900" rIns="121900" bIns="121900" rtlCol="0" anchor="t" anchorCtr="0">
            <a:noAutofit/>
          </a:bodyPr>
          <a:lstStyle/>
          <a:p>
            <a:pPr>
              <a:lnSpc>
                <a:spcPct val="100000"/>
              </a:lnSpc>
            </a:pPr>
            <a:r>
              <a:rPr lang="en" sz="4800" dirty="0">
                <a:latin typeface="Century Schoolbook" panose="02040604050505020304" pitchFamily="18" charset="0"/>
              </a:rPr>
              <a:t>Thank you!</a:t>
            </a:r>
            <a:endParaRPr sz="4800" dirty="0">
              <a:latin typeface="Century Schoolbook" panose="02040604050505020304" pitchFamily="18" charset="0"/>
            </a:endParaRPr>
          </a:p>
        </p:txBody>
      </p:sp>
      <p:pic>
        <p:nvPicPr>
          <p:cNvPr id="292" name="Google Shape;292;p32"/>
          <p:cNvPicPr preferRelativeResize="0"/>
          <p:nvPr/>
        </p:nvPicPr>
        <p:blipFill rotWithShape="1">
          <a:blip r:embed="rId3">
            <a:alphaModFix/>
          </a:blip>
          <a:srcRect/>
          <a:stretch/>
        </p:blipFill>
        <p:spPr>
          <a:xfrm>
            <a:off x="573741" y="568435"/>
            <a:ext cx="7198659" cy="5549335"/>
          </a:xfrm>
          <a:prstGeom prst="rect">
            <a:avLst/>
          </a:prstGeom>
          <a:noFill/>
          <a:ln>
            <a:noFill/>
          </a:ln>
        </p:spPr>
      </p:pic>
      <p:sp>
        <p:nvSpPr>
          <p:cNvPr id="4" name="Slide Number Placeholder 3">
            <a:extLst>
              <a:ext uri="{FF2B5EF4-FFF2-40B4-BE49-F238E27FC236}">
                <a16:creationId xmlns:a16="http://schemas.microsoft.com/office/drawing/2014/main" id="{8FFE9061-B408-487D-2306-224CEAE14D99}"/>
              </a:ext>
            </a:extLst>
          </p:cNvPr>
          <p:cNvSpPr>
            <a:spLocks noGrp="1"/>
          </p:cNvSpPr>
          <p:nvPr>
            <p:ph type="sldNum" idx="12"/>
          </p:nvPr>
        </p:nvSpPr>
        <p:spPr/>
        <p:txBody>
          <a:bodyPr/>
          <a:lstStyle/>
          <a:p>
            <a:fld id="{00000000-1234-1234-1234-123412341234}" type="slidenum">
              <a:rPr lang="en" smtClean="0"/>
              <a:pPr/>
              <a:t>15</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0FEA1-1C20-A9EF-424C-85187EB44658}"/>
              </a:ext>
            </a:extLst>
          </p:cNvPr>
          <p:cNvSpPr>
            <a:spLocks noGrp="1"/>
          </p:cNvSpPr>
          <p:nvPr>
            <p:ph type="title"/>
          </p:nvPr>
        </p:nvSpPr>
        <p:spPr>
          <a:xfrm>
            <a:off x="1587710" y="252664"/>
            <a:ext cx="9486690" cy="866274"/>
          </a:xfrm>
        </p:spPr>
        <p:txBody>
          <a:bodyPr>
            <a:normAutofit/>
          </a:bodyPr>
          <a:lstStyle/>
          <a:p>
            <a:r>
              <a:rPr lang="en-US" sz="4000" dirty="0"/>
              <a:t>Sea ice is getting younger and thinner</a:t>
            </a:r>
          </a:p>
        </p:txBody>
      </p:sp>
      <p:pic>
        <p:nvPicPr>
          <p:cNvPr id="7" name="Picture 6">
            <a:extLst>
              <a:ext uri="{FF2B5EF4-FFF2-40B4-BE49-F238E27FC236}">
                <a16:creationId xmlns:a16="http://schemas.microsoft.com/office/drawing/2014/main" id="{988BFAF1-44EF-5083-97DD-204F7745A981}"/>
              </a:ext>
            </a:extLst>
          </p:cNvPr>
          <p:cNvPicPr>
            <a:picLocks noChangeAspect="1"/>
          </p:cNvPicPr>
          <p:nvPr/>
        </p:nvPicPr>
        <p:blipFill rotWithShape="1">
          <a:blip r:embed="rId3"/>
          <a:srcRect t="5897"/>
          <a:stretch/>
        </p:blipFill>
        <p:spPr>
          <a:xfrm>
            <a:off x="1659024" y="1118938"/>
            <a:ext cx="9344062" cy="5390147"/>
          </a:xfrm>
          <a:prstGeom prst="rect">
            <a:avLst/>
          </a:prstGeom>
        </p:spPr>
      </p:pic>
    </p:spTree>
    <p:extLst>
      <p:ext uri="{BB962C8B-B14F-4D97-AF65-F5344CB8AC3E}">
        <p14:creationId xmlns:p14="http://schemas.microsoft.com/office/powerpoint/2010/main" val="177113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8B83-2851-40AA-B379-16B41A8FF191}"/>
              </a:ext>
            </a:extLst>
          </p:cNvPr>
          <p:cNvSpPr>
            <a:spLocks noGrp="1"/>
          </p:cNvSpPr>
          <p:nvPr>
            <p:ph type="title"/>
          </p:nvPr>
        </p:nvSpPr>
        <p:spPr>
          <a:xfrm>
            <a:off x="1587710" y="455363"/>
            <a:ext cx="9486690" cy="856080"/>
          </a:xfrm>
        </p:spPr>
        <p:txBody>
          <a:bodyPr>
            <a:normAutofit/>
          </a:bodyPr>
          <a:lstStyle/>
          <a:p>
            <a:r>
              <a:rPr lang="en-US" sz="4000" dirty="0"/>
              <a:t>Objectives</a:t>
            </a:r>
          </a:p>
        </p:txBody>
      </p:sp>
      <p:sp>
        <p:nvSpPr>
          <p:cNvPr id="3" name="Content Placeholder 2">
            <a:extLst>
              <a:ext uri="{FF2B5EF4-FFF2-40B4-BE49-F238E27FC236}">
                <a16:creationId xmlns:a16="http://schemas.microsoft.com/office/drawing/2014/main" id="{5C04B07F-E83C-DC6C-5CAD-C64CC2E4E2D2}"/>
              </a:ext>
            </a:extLst>
          </p:cNvPr>
          <p:cNvSpPr>
            <a:spLocks noGrp="1"/>
          </p:cNvSpPr>
          <p:nvPr>
            <p:ph idx="1"/>
          </p:nvPr>
        </p:nvSpPr>
        <p:spPr>
          <a:xfrm>
            <a:off x="1587710" y="1586239"/>
            <a:ext cx="9486690" cy="4543627"/>
          </a:xfrm>
        </p:spPr>
        <p:txBody>
          <a:bodyPr>
            <a:noAutofit/>
          </a:bodyPr>
          <a:lstStyle/>
          <a:p>
            <a:r>
              <a:rPr lang="en-US" sz="2800" dirty="0"/>
              <a:t>What are the spatial and temporal patterns in ocean heat gain over time (1979-2018)?</a:t>
            </a:r>
          </a:p>
          <a:p>
            <a:r>
              <a:rPr lang="en-US" sz="2800" dirty="0"/>
              <a:t>How different is the ocean heat gain between different </a:t>
            </a:r>
            <a:r>
              <a:rPr lang="en-US" sz="2800" dirty="0" err="1"/>
              <a:t>reanalyses</a:t>
            </a:r>
            <a:r>
              <a:rPr lang="en-US" sz="2800" dirty="0"/>
              <a:t>?</a:t>
            </a:r>
          </a:p>
          <a:p>
            <a:r>
              <a:rPr lang="en-US" sz="2800" dirty="0"/>
              <a:t>Does separating ocean heat gain over sea ice and open water change the trends?</a:t>
            </a:r>
          </a:p>
          <a:p>
            <a:r>
              <a:rPr lang="en-US" sz="2800" dirty="0"/>
              <a:t>Is there a trend in ocean heat gain that fits with the observed decrease in sea ice extent?</a:t>
            </a:r>
          </a:p>
        </p:txBody>
      </p:sp>
    </p:spTree>
    <p:extLst>
      <p:ext uri="{BB962C8B-B14F-4D97-AF65-F5344CB8AC3E}">
        <p14:creationId xmlns:p14="http://schemas.microsoft.com/office/powerpoint/2010/main" val="483122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57CC-94C5-3EDE-59DA-F59A74AFC64F}"/>
              </a:ext>
            </a:extLst>
          </p:cNvPr>
          <p:cNvSpPr>
            <a:spLocks noGrp="1"/>
          </p:cNvSpPr>
          <p:nvPr>
            <p:ph type="title"/>
          </p:nvPr>
        </p:nvSpPr>
        <p:spPr>
          <a:xfrm>
            <a:off x="1575679" y="202700"/>
            <a:ext cx="3008353" cy="936502"/>
          </a:xfrm>
        </p:spPr>
        <p:txBody>
          <a:bodyPr>
            <a:normAutofit/>
          </a:bodyPr>
          <a:lstStyle/>
          <a:p>
            <a:r>
              <a:rPr lang="en-US" sz="4000" dirty="0"/>
              <a:t>Methods</a:t>
            </a:r>
          </a:p>
        </p:txBody>
      </p:sp>
      <p:sp>
        <p:nvSpPr>
          <p:cNvPr id="3" name="Content Placeholder 2">
            <a:extLst>
              <a:ext uri="{FF2B5EF4-FFF2-40B4-BE49-F238E27FC236}">
                <a16:creationId xmlns:a16="http://schemas.microsoft.com/office/drawing/2014/main" id="{F738301D-482F-016F-6E92-181D6BA28A02}"/>
              </a:ext>
            </a:extLst>
          </p:cNvPr>
          <p:cNvSpPr>
            <a:spLocks noGrp="1"/>
          </p:cNvSpPr>
          <p:nvPr>
            <p:ph idx="1"/>
          </p:nvPr>
        </p:nvSpPr>
        <p:spPr>
          <a:xfrm>
            <a:off x="1443331" y="1021719"/>
            <a:ext cx="5174037" cy="5533317"/>
          </a:xfrm>
        </p:spPr>
        <p:txBody>
          <a:bodyPr>
            <a:noAutofit/>
          </a:bodyPr>
          <a:lstStyle/>
          <a:p>
            <a:r>
              <a:rPr lang="en-US" sz="2000" dirty="0"/>
              <a:t>Averaged from sub-daily to daily</a:t>
            </a:r>
          </a:p>
          <a:p>
            <a:r>
              <a:rPr lang="en-US" sz="2000" dirty="0"/>
              <a:t>Calculated ocean heat gain using the surface heat flux equation</a:t>
            </a:r>
          </a:p>
          <a:p>
            <a:r>
              <a:rPr lang="en-US" sz="2000" dirty="0"/>
              <a:t>Values separated over ice and open water using the coordinating sea ice data from the reanalysis</a:t>
            </a:r>
          </a:p>
          <a:p>
            <a:r>
              <a:rPr lang="en-US" sz="2000" dirty="0"/>
              <a:t>Summed to monthly values</a:t>
            </a:r>
          </a:p>
          <a:p>
            <a:r>
              <a:rPr lang="en-US" sz="2000" dirty="0"/>
              <a:t>Subset from April through August (full months after the sea ice extent maximum and before the sea ice extent minimum) </a:t>
            </a:r>
          </a:p>
          <a:p>
            <a:r>
              <a:rPr lang="en-US" sz="2000" dirty="0"/>
              <a:t>Summed to seasonal values</a:t>
            </a:r>
          </a:p>
          <a:p>
            <a:r>
              <a:rPr lang="en-US" sz="2000" dirty="0"/>
              <a:t>Subset for regions 1-6 &amp; 8</a:t>
            </a:r>
          </a:p>
        </p:txBody>
      </p:sp>
      <p:pic>
        <p:nvPicPr>
          <p:cNvPr id="4" name="Shape 16" descr="A picture containing map, text, atlas, diagram&#10;&#10;Description automatically generated">
            <a:extLst>
              <a:ext uri="{FF2B5EF4-FFF2-40B4-BE49-F238E27FC236}">
                <a16:creationId xmlns:a16="http://schemas.microsoft.com/office/drawing/2014/main" id="{9B51806F-E4E6-D29B-9DBE-29C37E722871}"/>
              </a:ext>
            </a:extLst>
          </p:cNvPr>
          <p:cNvPicPr/>
          <p:nvPr/>
        </p:nvPicPr>
        <p:blipFill rotWithShape="1">
          <a:blip r:embed="rId2">
            <a:alphaModFix/>
          </a:blip>
          <a:srcRect/>
          <a:stretch/>
        </p:blipFill>
        <p:spPr>
          <a:xfrm>
            <a:off x="6877261" y="1139201"/>
            <a:ext cx="4641429" cy="4946967"/>
          </a:xfrm>
          <a:prstGeom prst="rect">
            <a:avLst/>
          </a:prstGeom>
          <a:noFill/>
          <a:ln>
            <a:noFill/>
          </a:ln>
        </p:spPr>
      </p:pic>
    </p:spTree>
    <p:extLst>
      <p:ext uri="{BB962C8B-B14F-4D97-AF65-F5344CB8AC3E}">
        <p14:creationId xmlns:p14="http://schemas.microsoft.com/office/powerpoint/2010/main" val="1594972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3475CE24-8825-0199-32FB-977A1540B8C0}"/>
            </a:ext>
          </a:extLst>
        </p:cNvPr>
        <p:cNvGrpSpPr/>
        <p:nvPr/>
      </p:nvGrpSpPr>
      <p:grpSpPr>
        <a:xfrm>
          <a:off x="0" y="0"/>
          <a:ext cx="0" cy="0"/>
          <a:chOff x="0" y="0"/>
          <a:chExt cx="0" cy="0"/>
        </a:xfrm>
      </p:grpSpPr>
      <p:sp>
        <p:nvSpPr>
          <p:cNvPr id="110" name="Google Shape;110;p18">
            <a:extLst>
              <a:ext uri="{FF2B5EF4-FFF2-40B4-BE49-F238E27FC236}">
                <a16:creationId xmlns:a16="http://schemas.microsoft.com/office/drawing/2014/main" id="{A9CF7961-0A8B-BB0D-D159-4FA8B448927B}"/>
              </a:ext>
            </a:extLst>
          </p:cNvPr>
          <p:cNvSpPr txBox="1">
            <a:spLocks noGrp="1"/>
          </p:cNvSpPr>
          <p:nvPr>
            <p:ph type="title"/>
          </p:nvPr>
        </p:nvSpPr>
        <p:spPr>
          <a:xfrm>
            <a:off x="144977" y="183401"/>
            <a:ext cx="11513623" cy="1086646"/>
          </a:xfrm>
          <a:prstGeom prst="rect">
            <a:avLst/>
          </a:prstGeom>
        </p:spPr>
        <p:txBody>
          <a:bodyPr spcFirstLastPara="1" vert="horz" wrap="square" lIns="121900" tIns="121900" rIns="121900" bIns="121900" rtlCol="0" anchor="t" anchorCtr="0">
            <a:noAutofit/>
          </a:bodyPr>
          <a:lstStyle/>
          <a:p>
            <a:r>
              <a:rPr lang="en" sz="4000" dirty="0"/>
              <a:t>How is ocean heat gain (OHG) calculated?</a:t>
            </a:r>
            <a:endParaRPr sz="4000" dirty="0"/>
          </a:p>
        </p:txBody>
      </p:sp>
      <p:sp>
        <p:nvSpPr>
          <p:cNvPr id="111" name="Google Shape;111;p18">
            <a:extLst>
              <a:ext uri="{FF2B5EF4-FFF2-40B4-BE49-F238E27FC236}">
                <a16:creationId xmlns:a16="http://schemas.microsoft.com/office/drawing/2014/main" id="{A4EE0D13-0759-F9D9-7699-0A774603010E}"/>
              </a:ext>
            </a:extLst>
          </p:cNvPr>
          <p:cNvSpPr txBox="1">
            <a:spLocks noGrp="1"/>
          </p:cNvSpPr>
          <p:nvPr>
            <p:ph type="body" idx="1"/>
          </p:nvPr>
        </p:nvSpPr>
        <p:spPr>
          <a:xfrm>
            <a:off x="0" y="1483289"/>
            <a:ext cx="12192000" cy="5285644"/>
          </a:xfrm>
          <a:prstGeom prst="rect">
            <a:avLst/>
          </a:prstGeom>
        </p:spPr>
        <p:txBody>
          <a:bodyPr spcFirstLastPara="1" vert="horz" wrap="square" lIns="121900" tIns="121900" rIns="121900" bIns="121900" rtlCol="0" anchor="t" anchorCtr="0">
            <a:noAutofit/>
          </a:bodyPr>
          <a:lstStyle/>
          <a:p>
            <a:pPr marL="16933" indent="0">
              <a:lnSpc>
                <a:spcPct val="100000"/>
              </a:lnSpc>
              <a:buClr>
                <a:schemeClr val="dk1"/>
              </a:buClr>
              <a:buSzPts val="3400"/>
              <a:buNone/>
            </a:pPr>
            <a:r>
              <a:rPr lang="en" sz="3600" dirty="0">
                <a:ea typeface="Oswald"/>
                <a:cs typeface="Oswald"/>
                <a:sym typeface="Oswald"/>
              </a:rPr>
              <a:t>Surface Heat Flux = </a:t>
            </a:r>
            <a:r>
              <a:rPr lang="en-US" sz="3600" dirty="0">
                <a:ea typeface="Oswald"/>
                <a:cs typeface="Oswald"/>
                <a:sym typeface="Oswald"/>
              </a:rPr>
              <a:t>(</a:t>
            </a:r>
            <a:r>
              <a:rPr lang="en-US" sz="3600" dirty="0" err="1">
                <a:ea typeface="Oswald"/>
                <a:cs typeface="Oswald"/>
                <a:sym typeface="Oswald"/>
              </a:rPr>
              <a:t>SW</a:t>
            </a:r>
            <a:r>
              <a:rPr lang="en-US" sz="3600" baseline="-25000" dirty="0" err="1">
                <a:ea typeface="Oswald"/>
                <a:cs typeface="Oswald"/>
                <a:sym typeface="Oswald"/>
              </a:rPr>
              <a:t>d</a:t>
            </a:r>
            <a:r>
              <a:rPr lang="en-US" sz="3600" baseline="-25000" dirty="0">
                <a:ea typeface="Oswald"/>
                <a:cs typeface="Oswald"/>
                <a:sym typeface="Oswald"/>
              </a:rPr>
              <a:t> </a:t>
            </a:r>
            <a:r>
              <a:rPr lang="en-US" sz="3600" dirty="0">
                <a:ea typeface="Oswald"/>
                <a:cs typeface="Oswald"/>
                <a:sym typeface="Oswald"/>
              </a:rPr>
              <a:t>+ </a:t>
            </a:r>
            <a:r>
              <a:rPr lang="en-US" sz="3600" dirty="0" err="1">
                <a:ea typeface="Oswald"/>
                <a:cs typeface="Oswald"/>
                <a:sym typeface="Oswald"/>
              </a:rPr>
              <a:t>SW</a:t>
            </a:r>
            <a:r>
              <a:rPr lang="en-US" sz="3600" baseline="-25000" dirty="0" err="1">
                <a:ea typeface="Oswald"/>
                <a:cs typeface="Oswald"/>
                <a:sym typeface="Oswald"/>
              </a:rPr>
              <a:t>u</a:t>
            </a:r>
            <a:r>
              <a:rPr lang="en-US" sz="3600" dirty="0">
                <a:ea typeface="Oswald"/>
                <a:cs typeface="Oswald"/>
                <a:sym typeface="Oswald"/>
              </a:rPr>
              <a:t>)+(</a:t>
            </a:r>
            <a:r>
              <a:rPr lang="en-US" sz="3600" dirty="0" err="1">
                <a:ea typeface="Oswald"/>
                <a:cs typeface="Oswald"/>
                <a:sym typeface="Oswald"/>
              </a:rPr>
              <a:t>LW</a:t>
            </a:r>
            <a:r>
              <a:rPr lang="en-US" sz="3600" baseline="-25000" dirty="0" err="1">
                <a:ea typeface="Oswald"/>
                <a:cs typeface="Oswald"/>
                <a:sym typeface="Oswald"/>
              </a:rPr>
              <a:t>d</a:t>
            </a:r>
            <a:r>
              <a:rPr lang="en-US" sz="3600" baseline="-25000" dirty="0">
                <a:ea typeface="Oswald"/>
                <a:cs typeface="Oswald"/>
                <a:sym typeface="Oswald"/>
              </a:rPr>
              <a:t> </a:t>
            </a:r>
            <a:r>
              <a:rPr lang="en-US" sz="3600" dirty="0">
                <a:ea typeface="Oswald"/>
                <a:cs typeface="Oswald"/>
                <a:sym typeface="Oswald"/>
              </a:rPr>
              <a:t>+ </a:t>
            </a:r>
            <a:r>
              <a:rPr lang="en-US" sz="3600" dirty="0" err="1">
                <a:ea typeface="Oswald"/>
                <a:cs typeface="Oswald"/>
                <a:sym typeface="Oswald"/>
              </a:rPr>
              <a:t>LW</a:t>
            </a:r>
            <a:r>
              <a:rPr lang="en-US" sz="3600" baseline="-25000" dirty="0" err="1">
                <a:ea typeface="Oswald"/>
                <a:cs typeface="Oswald"/>
                <a:sym typeface="Oswald"/>
              </a:rPr>
              <a:t>u</a:t>
            </a:r>
            <a:r>
              <a:rPr lang="en-US" sz="3600" dirty="0">
                <a:ea typeface="Oswald"/>
                <a:cs typeface="Oswald"/>
                <a:sym typeface="Oswald"/>
              </a:rPr>
              <a:t>)</a:t>
            </a:r>
            <a:r>
              <a:rPr lang="en-US" sz="3600" baseline="-25000" dirty="0">
                <a:ea typeface="Oswald"/>
                <a:cs typeface="Oswald"/>
                <a:sym typeface="Oswald"/>
              </a:rPr>
              <a:t> </a:t>
            </a:r>
            <a:r>
              <a:rPr lang="en" sz="3600" dirty="0">
                <a:ea typeface="Oswald"/>
                <a:cs typeface="Oswald"/>
                <a:sym typeface="Oswald"/>
              </a:rPr>
              <a:t>+ Q</a:t>
            </a:r>
            <a:r>
              <a:rPr lang="en" sz="3600" baseline="-25000" dirty="0">
                <a:ea typeface="Oswald"/>
                <a:cs typeface="Oswald"/>
                <a:sym typeface="Oswald"/>
              </a:rPr>
              <a:t>H</a:t>
            </a:r>
            <a:r>
              <a:rPr lang="en" sz="3600" dirty="0">
                <a:ea typeface="Oswald"/>
                <a:cs typeface="Oswald"/>
                <a:sym typeface="Oswald"/>
              </a:rPr>
              <a:t> + Q</a:t>
            </a:r>
            <a:r>
              <a:rPr lang="en" sz="3600" baseline="-25000" dirty="0">
                <a:ea typeface="Oswald"/>
                <a:cs typeface="Oswald"/>
                <a:sym typeface="Oswald"/>
              </a:rPr>
              <a:t>E</a:t>
            </a:r>
            <a:endParaRPr sz="3600" baseline="-25000" dirty="0">
              <a:ea typeface="Oswald"/>
              <a:cs typeface="Oswald"/>
              <a:sym typeface="Oswald"/>
            </a:endParaRPr>
          </a:p>
          <a:p>
            <a:pPr marL="0" indent="0">
              <a:lnSpc>
                <a:spcPct val="100000"/>
              </a:lnSpc>
              <a:buNone/>
            </a:pPr>
            <a:endParaRPr lang="en-US" sz="3867" baseline="-25000" dirty="0">
              <a:solidFill>
                <a:schemeClr val="dk1"/>
              </a:solidFill>
              <a:latin typeface="Oswald"/>
              <a:ea typeface="Oswald"/>
              <a:cs typeface="Oswald"/>
              <a:sym typeface="Oswald"/>
            </a:endParaRPr>
          </a:p>
          <a:p>
            <a:pPr marL="0" indent="0">
              <a:lnSpc>
                <a:spcPct val="100000"/>
              </a:lnSpc>
              <a:buNone/>
            </a:pPr>
            <a:endParaRPr lang="en-US" sz="3867" baseline="-25000" dirty="0">
              <a:solidFill>
                <a:schemeClr val="dk1"/>
              </a:solidFill>
              <a:latin typeface="Oswald"/>
              <a:ea typeface="Oswald"/>
              <a:cs typeface="Oswald"/>
              <a:sym typeface="Oswald"/>
            </a:endParaRPr>
          </a:p>
          <a:p>
            <a:pPr marL="0" indent="0">
              <a:lnSpc>
                <a:spcPct val="100000"/>
              </a:lnSpc>
              <a:buNone/>
            </a:pPr>
            <a:endParaRPr lang="en-US" sz="3867" baseline="-25000" dirty="0">
              <a:solidFill>
                <a:schemeClr val="dk1"/>
              </a:solidFill>
              <a:latin typeface="Oswald"/>
              <a:ea typeface="Oswald"/>
              <a:cs typeface="Oswald"/>
              <a:sym typeface="Oswald"/>
            </a:endParaRPr>
          </a:p>
          <a:p>
            <a:pPr marL="0" indent="0">
              <a:lnSpc>
                <a:spcPct val="100000"/>
              </a:lnSpc>
              <a:buNone/>
            </a:pPr>
            <a:endParaRPr lang="en-US" sz="3867" baseline="-25000" dirty="0">
              <a:solidFill>
                <a:schemeClr val="dk1"/>
              </a:solidFill>
              <a:latin typeface="Oswald"/>
              <a:ea typeface="Oswald"/>
              <a:cs typeface="Oswald"/>
              <a:sym typeface="Oswald"/>
            </a:endParaRPr>
          </a:p>
          <a:p>
            <a:pPr marL="0" indent="0">
              <a:lnSpc>
                <a:spcPct val="100000"/>
              </a:lnSpc>
              <a:buNone/>
            </a:pPr>
            <a:endParaRPr lang="en-US" sz="3867" baseline="-25000" dirty="0">
              <a:solidFill>
                <a:schemeClr val="dk1"/>
              </a:solidFill>
              <a:latin typeface="Oswald"/>
              <a:ea typeface="Oswald"/>
              <a:cs typeface="Oswald"/>
              <a:sym typeface="Oswald"/>
            </a:endParaRPr>
          </a:p>
          <a:p>
            <a:pPr marL="0" indent="0">
              <a:lnSpc>
                <a:spcPct val="100000"/>
              </a:lnSpc>
              <a:buNone/>
            </a:pPr>
            <a:endParaRPr lang="en-US" sz="3867" baseline="-25000" dirty="0">
              <a:latin typeface="Oswald"/>
              <a:ea typeface="Oswald"/>
              <a:cs typeface="Oswald"/>
              <a:sym typeface="Oswald"/>
            </a:endParaRPr>
          </a:p>
          <a:p>
            <a:pPr marL="16933" indent="0">
              <a:lnSpc>
                <a:spcPct val="100000"/>
              </a:lnSpc>
              <a:buClr>
                <a:schemeClr val="dk1"/>
              </a:buClr>
              <a:buSzPts val="3400"/>
              <a:buNone/>
            </a:pPr>
            <a:r>
              <a:rPr lang="en-US" sz="4000" dirty="0">
                <a:ea typeface="Oswald"/>
                <a:cs typeface="Oswald"/>
                <a:sym typeface="Oswald"/>
              </a:rPr>
              <a:t>OHG = ∑ (Surface Heat Flux * </a:t>
            </a:r>
            <a:r>
              <a:rPr lang="en-US" sz="4000" dirty="0" err="1">
                <a:ea typeface="Oswald"/>
                <a:cs typeface="Oswald"/>
                <a:sym typeface="Oswald"/>
              </a:rPr>
              <a:t>Δt</a:t>
            </a:r>
            <a:r>
              <a:rPr lang="en-US" sz="4000" dirty="0">
                <a:ea typeface="Oswald"/>
                <a:cs typeface="Oswald"/>
                <a:sym typeface="Oswald"/>
              </a:rPr>
              <a:t>)</a:t>
            </a:r>
          </a:p>
          <a:p>
            <a:pPr marL="16933" indent="0">
              <a:lnSpc>
                <a:spcPct val="100000"/>
              </a:lnSpc>
              <a:buClr>
                <a:schemeClr val="dk1"/>
              </a:buClr>
              <a:buSzPts val="3400"/>
              <a:buNone/>
            </a:pPr>
            <a:r>
              <a:rPr lang="en-US" sz="4000" baseline="-25000" dirty="0">
                <a:ea typeface="Oswald"/>
                <a:cs typeface="Oswald"/>
                <a:sym typeface="Oswald"/>
              </a:rPr>
              <a:t>From April to August each year</a:t>
            </a:r>
          </a:p>
        </p:txBody>
      </p:sp>
      <p:sp>
        <p:nvSpPr>
          <p:cNvPr id="115" name="Google Shape;115;p18">
            <a:extLst>
              <a:ext uri="{FF2B5EF4-FFF2-40B4-BE49-F238E27FC236}">
                <a16:creationId xmlns:a16="http://schemas.microsoft.com/office/drawing/2014/main" id="{73543314-78FB-E8C2-CE35-3E7790EF305D}"/>
              </a:ext>
            </a:extLst>
          </p:cNvPr>
          <p:cNvSpPr txBox="1"/>
          <p:nvPr/>
        </p:nvSpPr>
        <p:spPr>
          <a:xfrm>
            <a:off x="4910542" y="2269701"/>
            <a:ext cx="4595062" cy="1921146"/>
          </a:xfrm>
          <a:prstGeom prst="rect">
            <a:avLst/>
          </a:prstGeom>
          <a:noFill/>
          <a:ln>
            <a:noFill/>
          </a:ln>
        </p:spPr>
        <p:txBody>
          <a:bodyPr spcFirstLastPara="1" wrap="square" lIns="121900" tIns="121900" rIns="121900" bIns="121900" anchor="t" anchorCtr="0">
            <a:noAutofit/>
          </a:bodyPr>
          <a:lstStyle/>
          <a:p>
            <a:pPr algn="ctr"/>
            <a:r>
              <a:rPr lang="en" dirty="0" err="1">
                <a:ea typeface="Average"/>
                <a:cs typeface="Average"/>
                <a:sym typeface="Average"/>
              </a:rPr>
              <a:t>SW</a:t>
            </a:r>
            <a:r>
              <a:rPr lang="en" baseline="-25000" dirty="0" err="1">
                <a:ea typeface="Average"/>
                <a:cs typeface="Average"/>
                <a:sym typeface="Average"/>
              </a:rPr>
              <a:t>d</a:t>
            </a:r>
            <a:r>
              <a:rPr lang="en" dirty="0">
                <a:ea typeface="Average"/>
                <a:cs typeface="Average"/>
                <a:sym typeface="Average"/>
              </a:rPr>
              <a:t>: shortwave down to the surface</a:t>
            </a:r>
            <a:endParaRPr dirty="0">
              <a:ea typeface="Average"/>
              <a:cs typeface="Average"/>
              <a:sym typeface="Average"/>
            </a:endParaRPr>
          </a:p>
          <a:p>
            <a:pPr algn="ctr"/>
            <a:r>
              <a:rPr lang="en" dirty="0" err="1">
                <a:ea typeface="Average"/>
                <a:cs typeface="Average"/>
                <a:sym typeface="Average"/>
              </a:rPr>
              <a:t>SW</a:t>
            </a:r>
            <a:r>
              <a:rPr lang="en" baseline="-25000" dirty="0" err="1">
                <a:ea typeface="Average"/>
                <a:cs typeface="Average"/>
                <a:sym typeface="Average"/>
              </a:rPr>
              <a:t>u</a:t>
            </a:r>
            <a:r>
              <a:rPr lang="en" dirty="0">
                <a:ea typeface="Average"/>
                <a:cs typeface="Average"/>
                <a:sym typeface="Average"/>
              </a:rPr>
              <a:t>: shortwave reflected out to space</a:t>
            </a:r>
            <a:endParaRPr dirty="0">
              <a:ea typeface="Average"/>
              <a:cs typeface="Average"/>
              <a:sym typeface="Average"/>
            </a:endParaRPr>
          </a:p>
          <a:p>
            <a:pPr algn="ctr"/>
            <a:r>
              <a:rPr lang="en" dirty="0" err="1">
                <a:ea typeface="Average"/>
                <a:cs typeface="Average"/>
                <a:sym typeface="Average"/>
              </a:rPr>
              <a:t>LW</a:t>
            </a:r>
            <a:r>
              <a:rPr lang="en" baseline="-25000" dirty="0" err="1">
                <a:ea typeface="Average"/>
                <a:cs typeface="Average"/>
                <a:sym typeface="Average"/>
              </a:rPr>
              <a:t>d</a:t>
            </a:r>
            <a:r>
              <a:rPr lang="en" dirty="0">
                <a:ea typeface="Average"/>
                <a:cs typeface="Average"/>
                <a:sym typeface="Average"/>
              </a:rPr>
              <a:t>: longwave down to the surface</a:t>
            </a:r>
            <a:endParaRPr dirty="0">
              <a:ea typeface="Average"/>
              <a:cs typeface="Average"/>
              <a:sym typeface="Average"/>
            </a:endParaRPr>
          </a:p>
          <a:p>
            <a:pPr algn="ctr"/>
            <a:r>
              <a:rPr lang="en" dirty="0" err="1">
                <a:ea typeface="Average"/>
                <a:cs typeface="Average"/>
                <a:sym typeface="Average"/>
              </a:rPr>
              <a:t>LW</a:t>
            </a:r>
            <a:r>
              <a:rPr lang="en" baseline="-25000" dirty="0" err="1">
                <a:ea typeface="Average"/>
                <a:cs typeface="Average"/>
                <a:sym typeface="Average"/>
              </a:rPr>
              <a:t>u</a:t>
            </a:r>
            <a:r>
              <a:rPr lang="en" dirty="0">
                <a:ea typeface="Average"/>
                <a:cs typeface="Average"/>
                <a:sym typeface="Average"/>
              </a:rPr>
              <a:t>: longwave emitted back to space</a:t>
            </a:r>
            <a:endParaRPr dirty="0">
              <a:ea typeface="Average"/>
              <a:cs typeface="Average"/>
              <a:sym typeface="Average"/>
            </a:endParaRPr>
          </a:p>
          <a:p>
            <a:pPr algn="ctr"/>
            <a:r>
              <a:rPr lang="en" dirty="0">
                <a:ea typeface="Average"/>
                <a:cs typeface="Average"/>
                <a:sym typeface="Average"/>
              </a:rPr>
              <a:t>Q</a:t>
            </a:r>
            <a:r>
              <a:rPr lang="en" baseline="-25000" dirty="0">
                <a:ea typeface="Average"/>
                <a:cs typeface="Average"/>
                <a:sym typeface="Average"/>
              </a:rPr>
              <a:t>H</a:t>
            </a:r>
            <a:r>
              <a:rPr lang="en" dirty="0">
                <a:ea typeface="Average"/>
                <a:cs typeface="Average"/>
                <a:sym typeface="Average"/>
              </a:rPr>
              <a:t>: sensible heat</a:t>
            </a:r>
            <a:endParaRPr dirty="0">
              <a:ea typeface="Average"/>
              <a:cs typeface="Average"/>
              <a:sym typeface="Average"/>
            </a:endParaRPr>
          </a:p>
          <a:p>
            <a:pPr algn="ctr"/>
            <a:r>
              <a:rPr lang="en" dirty="0">
                <a:ea typeface="Average"/>
                <a:cs typeface="Average"/>
                <a:sym typeface="Average"/>
              </a:rPr>
              <a:t>Q</a:t>
            </a:r>
            <a:r>
              <a:rPr lang="en" baseline="-25000" dirty="0">
                <a:ea typeface="Average"/>
                <a:cs typeface="Average"/>
                <a:sym typeface="Average"/>
              </a:rPr>
              <a:t>E</a:t>
            </a:r>
            <a:r>
              <a:rPr lang="en" dirty="0">
                <a:ea typeface="Average"/>
                <a:cs typeface="Average"/>
                <a:sym typeface="Average"/>
              </a:rPr>
              <a:t>: latent heat</a:t>
            </a:r>
            <a:endParaRPr dirty="0">
              <a:ea typeface="Average"/>
              <a:cs typeface="Average"/>
              <a:sym typeface="Average"/>
            </a:endParaRPr>
          </a:p>
        </p:txBody>
      </p:sp>
      <p:sp>
        <p:nvSpPr>
          <p:cNvPr id="7" name="Slide Number Placeholder 6">
            <a:extLst>
              <a:ext uri="{FF2B5EF4-FFF2-40B4-BE49-F238E27FC236}">
                <a16:creationId xmlns:a16="http://schemas.microsoft.com/office/drawing/2014/main" id="{C8C59039-13E1-6F4E-9813-F7E7CDC50E7B}"/>
              </a:ext>
            </a:extLst>
          </p:cNvPr>
          <p:cNvSpPr>
            <a:spLocks noGrp="1"/>
          </p:cNvSpPr>
          <p:nvPr>
            <p:ph type="sldNum" idx="12"/>
          </p:nvPr>
        </p:nvSpPr>
        <p:spPr/>
        <p:txBody>
          <a:bodyPr/>
          <a:lstStyle/>
          <a:p>
            <a:fld id="{00000000-1234-1234-1234-123412341234}" type="slidenum">
              <a:rPr lang="en" smtClean="0"/>
              <a:pPr/>
              <a:t>5</a:t>
            </a:fld>
            <a:endParaRPr lang="en"/>
          </a:p>
        </p:txBody>
      </p:sp>
    </p:spTree>
    <p:extLst>
      <p:ext uri="{BB962C8B-B14F-4D97-AF65-F5344CB8AC3E}">
        <p14:creationId xmlns:p14="http://schemas.microsoft.com/office/powerpoint/2010/main" val="161419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3287B-92D0-76E4-526F-8308BA6F24A3}"/>
              </a:ext>
            </a:extLst>
          </p:cNvPr>
          <p:cNvSpPr>
            <a:spLocks noGrp="1"/>
          </p:cNvSpPr>
          <p:nvPr>
            <p:ph type="title"/>
          </p:nvPr>
        </p:nvSpPr>
        <p:spPr>
          <a:xfrm>
            <a:off x="1198243" y="1166563"/>
            <a:ext cx="4084957" cy="4927388"/>
          </a:xfrm>
        </p:spPr>
        <p:txBody>
          <a:bodyPr>
            <a:normAutofit fontScale="90000"/>
          </a:bodyPr>
          <a:lstStyle/>
          <a:p>
            <a:r>
              <a:rPr lang="en-US" dirty="0"/>
              <a:t>Climatological average of OHG (</a:t>
            </a:r>
            <a:r>
              <a:rPr lang="en-US" sz="3600" dirty="0"/>
              <a:t>MJ/m</a:t>
            </a:r>
            <a:r>
              <a:rPr lang="en-US" sz="3600" baseline="30000" dirty="0"/>
              <a:t>2</a:t>
            </a:r>
            <a:r>
              <a:rPr lang="en-US" dirty="0"/>
              <a:t>) over sea ice shows large differences across the Arctic</a:t>
            </a:r>
          </a:p>
        </p:txBody>
      </p:sp>
      <p:pic>
        <p:nvPicPr>
          <p:cNvPr id="3" name="image8.png">
            <a:extLst>
              <a:ext uri="{FF2B5EF4-FFF2-40B4-BE49-F238E27FC236}">
                <a16:creationId xmlns:a16="http://schemas.microsoft.com/office/drawing/2014/main" id="{160B3838-FDD7-73E2-7FE4-C454B6D927BB}"/>
              </a:ext>
            </a:extLst>
          </p:cNvPr>
          <p:cNvPicPr/>
          <p:nvPr/>
        </p:nvPicPr>
        <p:blipFill>
          <a:blip r:embed="rId3"/>
          <a:srcRect/>
          <a:stretch>
            <a:fillRect/>
          </a:stretch>
        </p:blipFill>
        <p:spPr>
          <a:xfrm>
            <a:off x="5283200" y="764049"/>
            <a:ext cx="6607175" cy="5621655"/>
          </a:xfrm>
          <a:prstGeom prst="rect">
            <a:avLst/>
          </a:prstGeom>
          <a:ln/>
        </p:spPr>
      </p:pic>
    </p:spTree>
    <p:extLst>
      <p:ext uri="{BB962C8B-B14F-4D97-AF65-F5344CB8AC3E}">
        <p14:creationId xmlns:p14="http://schemas.microsoft.com/office/powerpoint/2010/main" val="2164559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D03A0B2-4A2F-D846-A5E6-FB7CB9A03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8" name="Rectangle 27">
            <a:extLst>
              <a:ext uri="{FF2B5EF4-FFF2-40B4-BE49-F238E27FC236}">
                <a16:creationId xmlns:a16="http://schemas.microsoft.com/office/drawing/2014/main" id="{7F573F1D-73A7-FB41-BCAD-FC9AA7DEF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29" name="Rectangle 28">
            <a:extLst>
              <a:ext uri="{FF2B5EF4-FFF2-40B4-BE49-F238E27FC236}">
                <a16:creationId xmlns:a16="http://schemas.microsoft.com/office/drawing/2014/main" id="{A88F843D-1C1B-C740-AC27-E3238D0F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AF657C-A66C-40D7-8756-3636B5A52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5495"/>
            <a:ext cx="1133856"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EF0896F-B937-46AC-AA33-5ACC203E6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E34BA-AD07-10BB-97C8-4DE50A7E63F7}"/>
              </a:ext>
            </a:extLst>
          </p:cNvPr>
          <p:cNvSpPr>
            <a:spLocks noGrp="1"/>
          </p:cNvSpPr>
          <p:nvPr>
            <p:ph type="title"/>
          </p:nvPr>
        </p:nvSpPr>
        <p:spPr>
          <a:xfrm>
            <a:off x="7664734" y="1375492"/>
            <a:ext cx="4239810" cy="4279350"/>
          </a:xfrm>
        </p:spPr>
        <p:txBody>
          <a:bodyPr vert="horz" lIns="91440" tIns="45720" rIns="91440" bIns="45720" rtlCol="0" anchor="t">
            <a:normAutofit fontScale="90000"/>
          </a:bodyPr>
          <a:lstStyle/>
          <a:p>
            <a:pPr>
              <a:lnSpc>
                <a:spcPct val="90000"/>
              </a:lnSpc>
            </a:pPr>
            <a:r>
              <a:rPr lang="en-US" sz="4700" dirty="0"/>
              <a:t>OHG over sea ice and open water show different patterns and no positive trend lines.</a:t>
            </a:r>
          </a:p>
        </p:txBody>
      </p:sp>
      <p:pic>
        <p:nvPicPr>
          <p:cNvPr id="10" name="Google Shape;111;p18">
            <a:extLst>
              <a:ext uri="{FF2B5EF4-FFF2-40B4-BE49-F238E27FC236}">
                <a16:creationId xmlns:a16="http://schemas.microsoft.com/office/drawing/2014/main" id="{9AE1A572-17EB-6246-8C7C-335830D35C43}"/>
              </a:ext>
            </a:extLst>
          </p:cNvPr>
          <p:cNvPicPr preferRelativeResize="0"/>
          <p:nvPr/>
        </p:nvPicPr>
        <p:blipFill rotWithShape="1">
          <a:blip r:embed="rId3">
            <a:alphaModFix/>
          </a:blip>
          <a:srcRect l="9062" t="11165" r="9472"/>
          <a:stretch/>
        </p:blipFill>
        <p:spPr>
          <a:xfrm>
            <a:off x="1964272" y="95510"/>
            <a:ext cx="5416054" cy="3317983"/>
          </a:xfrm>
          <a:prstGeom prst="rect">
            <a:avLst/>
          </a:prstGeom>
          <a:noFill/>
          <a:ln>
            <a:noFill/>
          </a:ln>
        </p:spPr>
      </p:pic>
      <p:pic>
        <p:nvPicPr>
          <p:cNvPr id="12" name="Google Shape;116;p19">
            <a:extLst>
              <a:ext uri="{FF2B5EF4-FFF2-40B4-BE49-F238E27FC236}">
                <a16:creationId xmlns:a16="http://schemas.microsoft.com/office/drawing/2014/main" id="{D424E695-7426-16F9-F508-01ABB89B1447}"/>
              </a:ext>
            </a:extLst>
          </p:cNvPr>
          <p:cNvPicPr preferRelativeResize="0"/>
          <p:nvPr/>
        </p:nvPicPr>
        <p:blipFill rotWithShape="1">
          <a:blip r:embed="rId4"/>
          <a:srcRect l="9232" t="11294" r="9469"/>
          <a:stretch/>
        </p:blipFill>
        <p:spPr>
          <a:xfrm>
            <a:off x="1964271" y="3252157"/>
            <a:ext cx="5416053" cy="3317983"/>
          </a:xfrm>
          <a:prstGeom prst="rect">
            <a:avLst/>
          </a:prstGeom>
          <a:noFill/>
        </p:spPr>
      </p:pic>
      <p:sp>
        <p:nvSpPr>
          <p:cNvPr id="13" name="TextBox 12">
            <a:extLst>
              <a:ext uri="{FF2B5EF4-FFF2-40B4-BE49-F238E27FC236}">
                <a16:creationId xmlns:a16="http://schemas.microsoft.com/office/drawing/2014/main" id="{D1123B0C-DF11-CCD0-35E3-911CD066606B}"/>
              </a:ext>
            </a:extLst>
          </p:cNvPr>
          <p:cNvSpPr txBox="1"/>
          <p:nvPr/>
        </p:nvSpPr>
        <p:spPr>
          <a:xfrm rot="16200000">
            <a:off x="398318" y="2628920"/>
            <a:ext cx="2652483" cy="323165"/>
          </a:xfrm>
          <a:prstGeom prst="rect">
            <a:avLst/>
          </a:prstGeom>
          <a:noFill/>
        </p:spPr>
        <p:txBody>
          <a:bodyPr wrap="square" rtlCol="0">
            <a:spAutoFit/>
          </a:bodyPr>
          <a:lstStyle/>
          <a:p>
            <a:pPr defTabSz="640080">
              <a:spcAft>
                <a:spcPts val="600"/>
              </a:spcAft>
            </a:pPr>
            <a:r>
              <a:rPr lang="en-US" sz="1500" kern="1200" dirty="0">
                <a:solidFill>
                  <a:schemeClr val="tx1"/>
                </a:solidFill>
                <a:latin typeface="+mn-lt"/>
                <a:ea typeface="+mn-ea"/>
                <a:cs typeface="+mn-cs"/>
              </a:rPr>
              <a:t>Ocean heat gain (MJ/m</a:t>
            </a:r>
            <a:r>
              <a:rPr lang="en-US" sz="1500" kern="1200" baseline="30000" dirty="0">
                <a:solidFill>
                  <a:schemeClr val="tx1"/>
                </a:solidFill>
                <a:latin typeface="+mn-lt"/>
                <a:ea typeface="+mn-ea"/>
                <a:cs typeface="+mn-cs"/>
              </a:rPr>
              <a:t>2</a:t>
            </a:r>
            <a:r>
              <a:rPr lang="en-US" sz="1500" kern="1200" dirty="0">
                <a:solidFill>
                  <a:schemeClr val="tx1"/>
                </a:solidFill>
                <a:latin typeface="+mn-lt"/>
                <a:ea typeface="+mn-ea"/>
                <a:cs typeface="+mn-cs"/>
              </a:rPr>
              <a:t>)</a:t>
            </a:r>
            <a:endParaRPr lang="en-US" sz="1500" dirty="0"/>
          </a:p>
        </p:txBody>
      </p:sp>
      <p:sp>
        <p:nvSpPr>
          <p:cNvPr id="14" name="TextBox 13">
            <a:extLst>
              <a:ext uri="{FF2B5EF4-FFF2-40B4-BE49-F238E27FC236}">
                <a16:creationId xmlns:a16="http://schemas.microsoft.com/office/drawing/2014/main" id="{E79465BC-7DFB-EA82-E748-B67E2346F3C9}"/>
              </a:ext>
            </a:extLst>
          </p:cNvPr>
          <p:cNvSpPr txBox="1"/>
          <p:nvPr/>
        </p:nvSpPr>
        <p:spPr>
          <a:xfrm>
            <a:off x="2201388" y="126277"/>
            <a:ext cx="2652483" cy="323165"/>
          </a:xfrm>
          <a:prstGeom prst="rect">
            <a:avLst/>
          </a:prstGeom>
          <a:noFill/>
        </p:spPr>
        <p:txBody>
          <a:bodyPr wrap="square" rtlCol="0">
            <a:spAutoFit/>
          </a:bodyPr>
          <a:lstStyle/>
          <a:p>
            <a:pPr defTabSz="640080">
              <a:spcAft>
                <a:spcPts val="600"/>
              </a:spcAft>
            </a:pPr>
            <a:r>
              <a:rPr lang="en-US" sz="1500" kern="1200" dirty="0">
                <a:solidFill>
                  <a:schemeClr val="bg1"/>
                </a:solidFill>
                <a:latin typeface="+mn-lt"/>
                <a:ea typeface="+mn-ea"/>
                <a:cs typeface="+mn-cs"/>
              </a:rPr>
              <a:t>Sea Ice Points</a:t>
            </a:r>
            <a:endParaRPr lang="en-US" sz="1500" dirty="0">
              <a:solidFill>
                <a:schemeClr val="bg1"/>
              </a:solidFill>
            </a:endParaRPr>
          </a:p>
        </p:txBody>
      </p:sp>
      <p:sp>
        <p:nvSpPr>
          <p:cNvPr id="15" name="TextBox 14">
            <a:extLst>
              <a:ext uri="{FF2B5EF4-FFF2-40B4-BE49-F238E27FC236}">
                <a16:creationId xmlns:a16="http://schemas.microsoft.com/office/drawing/2014/main" id="{A8EB77E1-C14F-5942-9C84-F772ADB9E693}"/>
              </a:ext>
            </a:extLst>
          </p:cNvPr>
          <p:cNvSpPr txBox="1"/>
          <p:nvPr/>
        </p:nvSpPr>
        <p:spPr>
          <a:xfrm>
            <a:off x="2170551" y="3292758"/>
            <a:ext cx="2652483" cy="323165"/>
          </a:xfrm>
          <a:prstGeom prst="rect">
            <a:avLst/>
          </a:prstGeom>
          <a:noFill/>
        </p:spPr>
        <p:txBody>
          <a:bodyPr wrap="square" rtlCol="0">
            <a:spAutoFit/>
          </a:bodyPr>
          <a:lstStyle/>
          <a:p>
            <a:pPr defTabSz="640080">
              <a:spcAft>
                <a:spcPts val="600"/>
              </a:spcAft>
            </a:pPr>
            <a:r>
              <a:rPr lang="en-US" sz="1500" kern="1200" dirty="0">
                <a:solidFill>
                  <a:schemeClr val="bg1"/>
                </a:solidFill>
                <a:latin typeface="+mn-lt"/>
                <a:ea typeface="+mn-ea"/>
                <a:cs typeface="+mn-cs"/>
              </a:rPr>
              <a:t>Ocean Points</a:t>
            </a:r>
            <a:endParaRPr lang="en-US" sz="1500" dirty="0">
              <a:solidFill>
                <a:schemeClr val="bg1"/>
              </a:solidFill>
            </a:endParaRPr>
          </a:p>
        </p:txBody>
      </p:sp>
    </p:spTree>
    <p:extLst>
      <p:ext uri="{BB962C8B-B14F-4D97-AF65-F5344CB8AC3E}">
        <p14:creationId xmlns:p14="http://schemas.microsoft.com/office/powerpoint/2010/main" val="365835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BBC44-A267-3690-2A84-27303395B3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F702A-9044-BFF5-8F6C-640E809535EF}"/>
              </a:ext>
            </a:extLst>
          </p:cNvPr>
          <p:cNvSpPr>
            <a:spLocks noGrp="1"/>
          </p:cNvSpPr>
          <p:nvPr>
            <p:ph type="title"/>
          </p:nvPr>
        </p:nvSpPr>
        <p:spPr>
          <a:xfrm>
            <a:off x="1323015" y="82594"/>
            <a:ext cx="10756689" cy="1550419"/>
          </a:xfrm>
        </p:spPr>
        <p:txBody>
          <a:bodyPr>
            <a:noAutofit/>
          </a:bodyPr>
          <a:lstStyle/>
          <a:p>
            <a:r>
              <a:rPr lang="en-US" sz="3600" dirty="0"/>
              <a:t>When OHG values are taken over the whole ocean there is a positive trend but large spread</a:t>
            </a:r>
          </a:p>
        </p:txBody>
      </p:sp>
      <p:grpSp>
        <p:nvGrpSpPr>
          <p:cNvPr id="10" name="Group 9">
            <a:extLst>
              <a:ext uri="{FF2B5EF4-FFF2-40B4-BE49-F238E27FC236}">
                <a16:creationId xmlns:a16="http://schemas.microsoft.com/office/drawing/2014/main" id="{30F99363-5C1A-B856-3092-70E8989BA526}"/>
              </a:ext>
            </a:extLst>
          </p:cNvPr>
          <p:cNvGrpSpPr/>
          <p:nvPr/>
        </p:nvGrpSpPr>
        <p:grpSpPr>
          <a:xfrm>
            <a:off x="2678356" y="1416580"/>
            <a:ext cx="7536453" cy="5358826"/>
            <a:chOff x="2209125" y="1679648"/>
            <a:chExt cx="7216550" cy="5082993"/>
          </a:xfrm>
        </p:grpSpPr>
        <p:pic>
          <p:nvPicPr>
            <p:cNvPr id="7" name="image4.png">
              <a:extLst>
                <a:ext uri="{FF2B5EF4-FFF2-40B4-BE49-F238E27FC236}">
                  <a16:creationId xmlns:a16="http://schemas.microsoft.com/office/drawing/2014/main" id="{9E8663DB-7545-DEE9-BF2A-76E652580BB7}"/>
                </a:ext>
              </a:extLst>
            </p:cNvPr>
            <p:cNvPicPr/>
            <p:nvPr/>
          </p:nvPicPr>
          <p:blipFill>
            <a:blip r:embed="rId3"/>
            <a:srcRect/>
            <a:stretch>
              <a:fillRect/>
            </a:stretch>
          </p:blipFill>
          <p:spPr>
            <a:xfrm>
              <a:off x="2393791" y="1679648"/>
              <a:ext cx="7031884" cy="5042887"/>
            </a:xfrm>
            <a:prstGeom prst="rect">
              <a:avLst/>
            </a:prstGeom>
            <a:ln/>
          </p:spPr>
        </p:pic>
        <p:sp>
          <p:nvSpPr>
            <p:cNvPr id="8" name="TextBox 7">
              <a:extLst>
                <a:ext uri="{FF2B5EF4-FFF2-40B4-BE49-F238E27FC236}">
                  <a16:creationId xmlns:a16="http://schemas.microsoft.com/office/drawing/2014/main" id="{0DCC4139-8D78-C301-4BCD-2B9DDC06BB66}"/>
                </a:ext>
              </a:extLst>
            </p:cNvPr>
            <p:cNvSpPr txBox="1"/>
            <p:nvPr/>
          </p:nvSpPr>
          <p:spPr>
            <a:xfrm rot="16200000">
              <a:off x="453901" y="3776135"/>
              <a:ext cx="3879780" cy="369332"/>
            </a:xfrm>
            <a:prstGeom prst="rect">
              <a:avLst/>
            </a:prstGeom>
            <a:noFill/>
          </p:spPr>
          <p:txBody>
            <a:bodyPr wrap="none" rtlCol="0">
              <a:spAutoFit/>
            </a:bodyPr>
            <a:lstStyle/>
            <a:p>
              <a:r>
                <a:rPr lang="en-US" dirty="0"/>
                <a:t>Total Ocean Heat Gain (MJ x 10</a:t>
              </a:r>
              <a:r>
                <a:rPr lang="en-US" baseline="30000" dirty="0"/>
                <a:t>15</a:t>
              </a:r>
              <a:r>
                <a:rPr lang="en-US" dirty="0"/>
                <a:t>)</a:t>
              </a:r>
            </a:p>
          </p:txBody>
        </p:sp>
        <p:sp>
          <p:nvSpPr>
            <p:cNvPr id="9" name="TextBox 8">
              <a:extLst>
                <a:ext uri="{FF2B5EF4-FFF2-40B4-BE49-F238E27FC236}">
                  <a16:creationId xmlns:a16="http://schemas.microsoft.com/office/drawing/2014/main" id="{1AF70FE4-027A-FD6E-7EE4-EF5A11960829}"/>
                </a:ext>
              </a:extLst>
            </p:cNvPr>
            <p:cNvSpPr txBox="1"/>
            <p:nvPr/>
          </p:nvSpPr>
          <p:spPr>
            <a:xfrm>
              <a:off x="5429727" y="6393309"/>
              <a:ext cx="666273" cy="369332"/>
            </a:xfrm>
            <a:prstGeom prst="rect">
              <a:avLst/>
            </a:prstGeom>
            <a:noFill/>
          </p:spPr>
          <p:txBody>
            <a:bodyPr wrap="none" rtlCol="0">
              <a:spAutoFit/>
            </a:bodyPr>
            <a:lstStyle/>
            <a:p>
              <a:r>
                <a:rPr lang="en-US" dirty="0"/>
                <a:t>Year</a:t>
              </a:r>
            </a:p>
          </p:txBody>
        </p:sp>
      </p:grpSp>
    </p:spTree>
    <p:extLst>
      <p:ext uri="{BB962C8B-B14F-4D97-AF65-F5344CB8AC3E}">
        <p14:creationId xmlns:p14="http://schemas.microsoft.com/office/powerpoint/2010/main" val="388858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7902-8161-19C2-A643-F21CBABD23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1341E-7AFD-A818-20B2-A9BA8F6F3647}"/>
              </a:ext>
            </a:extLst>
          </p:cNvPr>
          <p:cNvSpPr>
            <a:spLocks noGrp="1"/>
          </p:cNvSpPr>
          <p:nvPr>
            <p:ph type="title"/>
          </p:nvPr>
        </p:nvSpPr>
        <p:spPr>
          <a:xfrm>
            <a:off x="1570777" y="540029"/>
            <a:ext cx="4525223" cy="1550419"/>
          </a:xfrm>
        </p:spPr>
        <p:txBody>
          <a:bodyPr>
            <a:normAutofit/>
          </a:bodyPr>
          <a:lstStyle/>
          <a:p>
            <a:r>
              <a:rPr lang="en-US" dirty="0"/>
              <a:t>Ice/open water </a:t>
            </a:r>
            <a:r>
              <a:rPr lang="en-US" dirty="0" err="1"/>
              <a:t>subsetting</a:t>
            </a:r>
            <a:endParaRPr lang="en-US" dirty="0"/>
          </a:p>
        </p:txBody>
      </p:sp>
      <p:sp>
        <p:nvSpPr>
          <p:cNvPr id="4" name="Title 1">
            <a:extLst>
              <a:ext uri="{FF2B5EF4-FFF2-40B4-BE49-F238E27FC236}">
                <a16:creationId xmlns:a16="http://schemas.microsoft.com/office/drawing/2014/main" id="{A81A3161-1C03-60C7-5375-53F63A6A4186}"/>
              </a:ext>
            </a:extLst>
          </p:cNvPr>
          <p:cNvSpPr txBox="1">
            <a:spLocks/>
          </p:cNvSpPr>
          <p:nvPr/>
        </p:nvSpPr>
        <p:spPr>
          <a:xfrm>
            <a:off x="6972511" y="540029"/>
            <a:ext cx="4525223" cy="1550419"/>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dirty="0"/>
              <a:t>Whole ocean calculations</a:t>
            </a:r>
          </a:p>
        </p:txBody>
      </p:sp>
      <p:sp>
        <p:nvSpPr>
          <p:cNvPr id="5" name="Oval 4">
            <a:extLst>
              <a:ext uri="{FF2B5EF4-FFF2-40B4-BE49-F238E27FC236}">
                <a16:creationId xmlns:a16="http://schemas.microsoft.com/office/drawing/2014/main" id="{A719AA73-CADE-1376-A43B-8F19AD322370}"/>
              </a:ext>
            </a:extLst>
          </p:cNvPr>
          <p:cNvSpPr/>
          <p:nvPr/>
        </p:nvSpPr>
        <p:spPr>
          <a:xfrm>
            <a:off x="1761068" y="2090448"/>
            <a:ext cx="1473200" cy="15504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ord 8">
            <a:extLst>
              <a:ext uri="{FF2B5EF4-FFF2-40B4-BE49-F238E27FC236}">
                <a16:creationId xmlns:a16="http://schemas.microsoft.com/office/drawing/2014/main" id="{A988AD76-9021-7A5C-8E9B-D17C6E407797}"/>
              </a:ext>
            </a:extLst>
          </p:cNvPr>
          <p:cNvSpPr/>
          <p:nvPr/>
        </p:nvSpPr>
        <p:spPr>
          <a:xfrm>
            <a:off x="1761069" y="2125133"/>
            <a:ext cx="1337731" cy="1550419"/>
          </a:xfrm>
          <a:prstGeom prst="chord">
            <a:avLst>
              <a:gd name="adj1" fmla="val 3410791"/>
              <a:gd name="adj2" fmla="val 1412618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B845BA47-4E25-04BB-F2F3-D02CB1997BFD}"/>
              </a:ext>
            </a:extLst>
          </p:cNvPr>
          <p:cNvSpPr/>
          <p:nvPr/>
        </p:nvSpPr>
        <p:spPr>
          <a:xfrm>
            <a:off x="1322023" y="4926886"/>
            <a:ext cx="1337731" cy="1550419"/>
          </a:xfrm>
          <a:prstGeom prst="chord">
            <a:avLst>
              <a:gd name="adj1" fmla="val 3410791"/>
              <a:gd name="adj2" fmla="val 14126182"/>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a:extLst>
              <a:ext uri="{FF2B5EF4-FFF2-40B4-BE49-F238E27FC236}">
                <a16:creationId xmlns:a16="http://schemas.microsoft.com/office/drawing/2014/main" id="{27711CC3-7118-D5FD-4EC2-E0825A85B041}"/>
              </a:ext>
            </a:extLst>
          </p:cNvPr>
          <p:cNvSpPr/>
          <p:nvPr/>
        </p:nvSpPr>
        <p:spPr>
          <a:xfrm rot="10122957">
            <a:off x="3345035" y="5031113"/>
            <a:ext cx="1495705" cy="1636761"/>
          </a:xfrm>
          <a:prstGeom prst="chor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246B76-CF50-31B7-781B-9C9D06B5AF73}"/>
              </a:ext>
            </a:extLst>
          </p:cNvPr>
          <p:cNvSpPr txBox="1"/>
          <p:nvPr/>
        </p:nvSpPr>
        <p:spPr>
          <a:xfrm>
            <a:off x="3585336" y="2641600"/>
            <a:ext cx="1598707" cy="369332"/>
          </a:xfrm>
          <a:prstGeom prst="rect">
            <a:avLst/>
          </a:prstGeom>
          <a:noFill/>
        </p:spPr>
        <p:txBody>
          <a:bodyPr wrap="none" rtlCol="0">
            <a:spAutoFit/>
          </a:bodyPr>
          <a:lstStyle/>
          <a:p>
            <a:r>
              <a:rPr lang="en-US" dirty="0"/>
              <a:t>Arctic Ocean</a:t>
            </a:r>
          </a:p>
        </p:txBody>
      </p:sp>
      <p:sp>
        <p:nvSpPr>
          <p:cNvPr id="13" name="TextBox 12">
            <a:extLst>
              <a:ext uri="{FF2B5EF4-FFF2-40B4-BE49-F238E27FC236}">
                <a16:creationId xmlns:a16="http://schemas.microsoft.com/office/drawing/2014/main" id="{519FA6DB-FDD0-FE9F-4C63-6A1B2B3018C8}"/>
              </a:ext>
            </a:extLst>
          </p:cNvPr>
          <p:cNvSpPr txBox="1"/>
          <p:nvPr/>
        </p:nvSpPr>
        <p:spPr>
          <a:xfrm>
            <a:off x="1264294" y="4531267"/>
            <a:ext cx="1165640" cy="369332"/>
          </a:xfrm>
          <a:prstGeom prst="rect">
            <a:avLst/>
          </a:prstGeom>
          <a:noFill/>
        </p:spPr>
        <p:txBody>
          <a:bodyPr wrap="none" rtlCol="0">
            <a:spAutoFit/>
          </a:bodyPr>
          <a:lstStyle/>
          <a:p>
            <a:r>
              <a:rPr lang="en-US" dirty="0"/>
              <a:t>Ice cover</a:t>
            </a:r>
          </a:p>
        </p:txBody>
      </p:sp>
      <p:sp>
        <p:nvSpPr>
          <p:cNvPr id="14" name="TextBox 13">
            <a:extLst>
              <a:ext uri="{FF2B5EF4-FFF2-40B4-BE49-F238E27FC236}">
                <a16:creationId xmlns:a16="http://schemas.microsoft.com/office/drawing/2014/main" id="{66F4C0E1-E193-0510-80CF-1B84DC47C270}"/>
              </a:ext>
            </a:extLst>
          </p:cNvPr>
          <p:cNvSpPr txBox="1"/>
          <p:nvPr/>
        </p:nvSpPr>
        <p:spPr>
          <a:xfrm>
            <a:off x="3377432" y="4531267"/>
            <a:ext cx="1500732" cy="369332"/>
          </a:xfrm>
          <a:prstGeom prst="rect">
            <a:avLst/>
          </a:prstGeom>
          <a:noFill/>
        </p:spPr>
        <p:txBody>
          <a:bodyPr wrap="none" rtlCol="0">
            <a:spAutoFit/>
          </a:bodyPr>
          <a:lstStyle/>
          <a:p>
            <a:r>
              <a:rPr lang="en-US" dirty="0"/>
              <a:t>Open ocean</a:t>
            </a:r>
          </a:p>
        </p:txBody>
      </p:sp>
      <p:sp>
        <p:nvSpPr>
          <p:cNvPr id="15" name="Down Arrow 14">
            <a:extLst>
              <a:ext uri="{FF2B5EF4-FFF2-40B4-BE49-F238E27FC236}">
                <a16:creationId xmlns:a16="http://schemas.microsoft.com/office/drawing/2014/main" id="{152ED26E-C63D-199E-0899-52D1C6EA9954}"/>
              </a:ext>
            </a:extLst>
          </p:cNvPr>
          <p:cNvSpPr/>
          <p:nvPr/>
        </p:nvSpPr>
        <p:spPr>
          <a:xfrm>
            <a:off x="2480212" y="3819385"/>
            <a:ext cx="668866" cy="963668"/>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F223B02-E90E-0467-8AEC-688EFE5C9D57}"/>
              </a:ext>
            </a:extLst>
          </p:cNvPr>
          <p:cNvSpPr txBox="1"/>
          <p:nvPr/>
        </p:nvSpPr>
        <p:spPr>
          <a:xfrm>
            <a:off x="8590181" y="2641600"/>
            <a:ext cx="1598707" cy="369332"/>
          </a:xfrm>
          <a:prstGeom prst="rect">
            <a:avLst/>
          </a:prstGeom>
          <a:noFill/>
        </p:spPr>
        <p:txBody>
          <a:bodyPr wrap="none" rtlCol="0">
            <a:spAutoFit/>
          </a:bodyPr>
          <a:lstStyle/>
          <a:p>
            <a:r>
              <a:rPr lang="en-US" dirty="0"/>
              <a:t>Arctic Ocean</a:t>
            </a:r>
          </a:p>
        </p:txBody>
      </p:sp>
      <p:sp>
        <p:nvSpPr>
          <p:cNvPr id="18" name="Oval 17">
            <a:extLst>
              <a:ext uri="{FF2B5EF4-FFF2-40B4-BE49-F238E27FC236}">
                <a16:creationId xmlns:a16="http://schemas.microsoft.com/office/drawing/2014/main" id="{EEE3D623-98FC-3E53-3479-6D4DD44B0456}"/>
              </a:ext>
            </a:extLst>
          </p:cNvPr>
          <p:cNvSpPr/>
          <p:nvPr/>
        </p:nvSpPr>
        <p:spPr>
          <a:xfrm>
            <a:off x="8111069" y="3212179"/>
            <a:ext cx="2556933" cy="257386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hord 18">
            <a:extLst>
              <a:ext uri="{FF2B5EF4-FFF2-40B4-BE49-F238E27FC236}">
                <a16:creationId xmlns:a16="http://schemas.microsoft.com/office/drawing/2014/main" id="{1CA4076F-E59B-6C4D-0441-DC410BEDB418}"/>
              </a:ext>
            </a:extLst>
          </p:cNvPr>
          <p:cNvSpPr/>
          <p:nvPr/>
        </p:nvSpPr>
        <p:spPr>
          <a:xfrm>
            <a:off x="8078284" y="3354075"/>
            <a:ext cx="2506655" cy="2431971"/>
          </a:xfrm>
          <a:prstGeom prst="chord">
            <a:avLst>
              <a:gd name="adj1" fmla="val 3410791"/>
              <a:gd name="adj2" fmla="val 13056166"/>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2859A6C-B815-10BD-186B-FE32BB0A22AD}"/>
              </a:ext>
            </a:extLst>
          </p:cNvPr>
          <p:cNvSpPr txBox="1"/>
          <p:nvPr/>
        </p:nvSpPr>
        <p:spPr>
          <a:xfrm>
            <a:off x="9617743" y="6420895"/>
            <a:ext cx="2504468" cy="369332"/>
          </a:xfrm>
          <a:prstGeom prst="rect">
            <a:avLst/>
          </a:prstGeom>
          <a:noFill/>
        </p:spPr>
        <p:txBody>
          <a:bodyPr wrap="none" rtlCol="0">
            <a:spAutoFit/>
          </a:bodyPr>
          <a:lstStyle/>
          <a:p>
            <a:r>
              <a:rPr lang="en-US" dirty="0"/>
              <a:t>Idealized, not to scale</a:t>
            </a:r>
          </a:p>
        </p:txBody>
      </p:sp>
    </p:spTree>
    <p:extLst>
      <p:ext uri="{BB962C8B-B14F-4D97-AF65-F5344CB8AC3E}">
        <p14:creationId xmlns:p14="http://schemas.microsoft.com/office/powerpoint/2010/main" val="3741283516"/>
      </p:ext>
    </p:extLst>
  </p:cSld>
  <p:clrMapOvr>
    <a:masterClrMapping/>
  </p:clrMapOvr>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10086</TotalTime>
  <Words>964</Words>
  <Application>Microsoft Macintosh PowerPoint</Application>
  <PresentationFormat>Widescreen</PresentationFormat>
  <Paragraphs>109</Paragraphs>
  <Slides>15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Average</vt:lpstr>
      <vt:lpstr>Calibri</vt:lpstr>
      <vt:lpstr>Century Schoolbook</vt:lpstr>
      <vt:lpstr>Neue Haas Grotesk Text Pro</vt:lpstr>
      <vt:lpstr>Oswald</vt:lpstr>
      <vt:lpstr>InterweaveVTI</vt:lpstr>
      <vt:lpstr>A Comparison of the Seasonal Ocean Heat Gain from Three Reanalyses</vt:lpstr>
      <vt:lpstr>Sea ice is getting younger and thinner</vt:lpstr>
      <vt:lpstr>Objectives</vt:lpstr>
      <vt:lpstr>Methods</vt:lpstr>
      <vt:lpstr>How is ocean heat gain (OHG) calculated?</vt:lpstr>
      <vt:lpstr>Climatological average of OHG (MJ/m2) over sea ice shows large differences across the Arctic</vt:lpstr>
      <vt:lpstr>OHG over sea ice and open water show different patterns and no positive trend lines.</vt:lpstr>
      <vt:lpstr>When OHG values are taken over the whole ocean there is a positive trend but large spread</vt:lpstr>
      <vt:lpstr>Ice/open water subsetting</vt:lpstr>
      <vt:lpstr>Spatial OHG differences in significant years show similar patterns between reanalyses over sea ice</vt:lpstr>
      <vt:lpstr>Spatial OHG differences in significant years show similar patterns between reanalyses over open water</vt:lpstr>
      <vt:lpstr>Even the basic radiative fluxes do not agree in these three reanalyses</vt:lpstr>
      <vt:lpstr>It is well documented that turbulent fluxes are not captured well in reanalyses and we see that here</vt:lpstr>
      <vt:lpstr>Answered to the objectives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Comparison of the Seasonal Ocean Heat Gain from Three Reanalysis</dc:title>
  <dc:creator>Helmberger,Meghan</dc:creator>
  <cp:lastModifiedBy>Helmberger,Meghan</cp:lastModifiedBy>
  <cp:revision>27</cp:revision>
  <dcterms:created xsi:type="dcterms:W3CDTF">2024-01-30T17:16:22Z</dcterms:created>
  <dcterms:modified xsi:type="dcterms:W3CDTF">2024-02-06T18:34:28Z</dcterms:modified>
</cp:coreProperties>
</file>